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925" r:id="rId4"/>
    <p:sldMasterId id="2147483988" r:id="rId5"/>
  </p:sldMasterIdLst>
  <p:notesMasterIdLst>
    <p:notesMasterId r:id="rId37"/>
  </p:notesMasterIdLst>
  <p:handoutMasterIdLst>
    <p:handoutMasterId r:id="rId38"/>
  </p:handoutMasterIdLst>
  <p:sldIdLst>
    <p:sldId id="296" r:id="rId6"/>
    <p:sldId id="268" r:id="rId7"/>
    <p:sldId id="257" r:id="rId8"/>
    <p:sldId id="295" r:id="rId9"/>
    <p:sldId id="269" r:id="rId10"/>
    <p:sldId id="265" r:id="rId11"/>
    <p:sldId id="270" r:id="rId12"/>
    <p:sldId id="281" r:id="rId13"/>
    <p:sldId id="271" r:id="rId14"/>
    <p:sldId id="272" r:id="rId15"/>
    <p:sldId id="273" r:id="rId16"/>
    <p:sldId id="275" r:id="rId17"/>
    <p:sldId id="274" r:id="rId18"/>
    <p:sldId id="276" r:id="rId19"/>
    <p:sldId id="277" r:id="rId20"/>
    <p:sldId id="294" r:id="rId21"/>
    <p:sldId id="293" r:id="rId22"/>
    <p:sldId id="280" r:id="rId23"/>
    <p:sldId id="298" r:id="rId24"/>
    <p:sldId id="283" r:id="rId25"/>
    <p:sldId id="284" r:id="rId26"/>
    <p:sldId id="285" r:id="rId27"/>
    <p:sldId id="286" r:id="rId28"/>
    <p:sldId id="287" r:id="rId29"/>
    <p:sldId id="288" r:id="rId30"/>
    <p:sldId id="297" r:id="rId31"/>
    <p:sldId id="289" r:id="rId32"/>
    <p:sldId id="290" r:id="rId33"/>
    <p:sldId id="292" r:id="rId34"/>
    <p:sldId id="291" r:id="rId35"/>
    <p:sldId id="267" r:id="rId36"/>
  </p:sldIdLst>
  <p:sldSz cx="9144000" cy="5143500" type="screen16x9"/>
  <p:notesSz cx="7010400" cy="9296400"/>
  <p:custDataLst>
    <p:tags r:id="rId3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6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6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9" userDrawn="1">
          <p15:clr>
            <a:srgbClr val="A4A3A4"/>
          </p15:clr>
        </p15:guide>
        <p15:guide id="2" pos="2208" userDrawn="1">
          <p15:clr>
            <a:srgbClr val="A4A3A4"/>
          </p15:clr>
        </p15:guide>
        <p15:guide id="3" orient="horz" pos="292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1256A"/>
    <a:srgbClr val="1F344C"/>
    <a:srgbClr val="DB812E"/>
    <a:srgbClr val="C6234C"/>
    <a:srgbClr val="00A581"/>
    <a:srgbClr val="BD3B55"/>
    <a:srgbClr val="294665"/>
    <a:srgbClr val="19BBB7"/>
    <a:srgbClr val="08649C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7" autoAdjust="0"/>
    <p:restoredTop sz="76687" autoAdjust="0"/>
  </p:normalViewPr>
  <p:slideViewPr>
    <p:cSldViewPr snapToGrid="0" snapToObjects="1" showGuides="1">
      <p:cViewPr varScale="1">
        <p:scale>
          <a:sx n="87" d="100"/>
          <a:sy n="87" d="100"/>
        </p:scale>
        <p:origin x="749" y="62"/>
      </p:cViewPr>
      <p:guideLst>
        <p:guide orient="horz" pos="1616"/>
        <p:guide pos="2880"/>
        <p:guide orient="horz" pos="1619"/>
      </p:guideLst>
    </p:cSldViewPr>
  </p:slideViewPr>
  <p:outlineViewPr>
    <p:cViewPr>
      <p:scale>
        <a:sx n="33" d="100"/>
        <a:sy n="33" d="100"/>
      </p:scale>
      <p:origin x="0" y="-18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291"/>
    </p:cViewPr>
  </p:sorterViewPr>
  <p:notesViewPr>
    <p:cSldViewPr snapToGrid="0" snapToObjects="1" showGuides="1">
      <p:cViewPr varScale="1">
        <p:scale>
          <a:sx n="65" d="100"/>
          <a:sy n="65" d="100"/>
        </p:scale>
        <p:origin x="3125" y="67"/>
      </p:cViewPr>
      <p:guideLst>
        <p:guide orient="horz" pos="2929"/>
        <p:guide pos="2208"/>
        <p:guide orient="horz" pos="292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40352" y="8834999"/>
            <a:ext cx="2519680" cy="344197"/>
          </a:xfrm>
          <a:prstGeom prst="rect">
            <a:avLst/>
          </a:prstGeom>
          <a:noFill/>
        </p:spPr>
        <p:txBody>
          <a:bodyPr wrap="square" lIns="93177" tIns="46589" rIns="93177" bIns="46589" rtlCol="0">
            <a:spAutoFit/>
          </a:bodyPr>
          <a:lstStyle/>
          <a:p>
            <a:pPr algn="r" defTabSz="931774">
              <a:defRPr/>
            </a:pPr>
            <a:r>
              <a:rPr lang="en-US" sz="1600" dirty="0">
                <a:solidFill>
                  <a:srgbClr val="1F344C"/>
                </a:solidFill>
                <a:latin typeface="+mj-lt"/>
              </a:rPr>
              <a:t>SAS</a:t>
            </a:r>
            <a:r>
              <a:rPr lang="en-US" sz="1400" baseline="30000" dirty="0">
                <a:solidFill>
                  <a:srgbClr val="1F344C"/>
                </a:solidFill>
                <a:latin typeface="+mj-lt"/>
              </a:rPr>
              <a:t>®</a:t>
            </a:r>
            <a:r>
              <a:rPr lang="en-US" sz="1600" dirty="0">
                <a:solidFill>
                  <a:srgbClr val="1F344C"/>
                </a:solidFill>
                <a:latin typeface="+mj-lt"/>
              </a:rPr>
              <a:t> </a:t>
            </a:r>
            <a:r>
              <a:rPr lang="en-US" sz="1600" b="1" dirty="0">
                <a:solidFill>
                  <a:srgbClr val="1F344C"/>
                </a:solidFill>
                <a:latin typeface="+mj-lt"/>
              </a:rPr>
              <a:t>GLOBAL FORUM </a:t>
            </a:r>
            <a:r>
              <a:rPr lang="en-US" sz="1600" dirty="0">
                <a:solidFill>
                  <a:srgbClr val="1F344C"/>
                </a:solidFill>
                <a:latin typeface="+mj-lt"/>
              </a:rPr>
              <a:t>2019</a:t>
            </a:r>
          </a:p>
        </p:txBody>
      </p:sp>
      <p:sp>
        <p:nvSpPr>
          <p:cNvPr id="5" name="Rectangle 4"/>
          <p:cNvSpPr/>
          <p:nvPr/>
        </p:nvSpPr>
        <p:spPr>
          <a:xfrm>
            <a:off x="312729" y="8874112"/>
            <a:ext cx="673803" cy="265970"/>
          </a:xfrm>
          <a:prstGeom prst="rect">
            <a:avLst/>
          </a:prstGeom>
        </p:spPr>
        <p:txBody>
          <a:bodyPr wrap="none" lIns="93177" tIns="46589" rIns="93177" bIns="46589">
            <a:spAutoFit/>
          </a:bodyPr>
          <a:lstStyle/>
          <a:p>
            <a:pPr defTabSz="186355"/>
            <a:r>
              <a:rPr lang="en-US" sz="1100" dirty="0">
                <a:solidFill>
                  <a:schemeClr val="tx2"/>
                </a:solidFill>
              </a:rPr>
              <a:t>Page </a:t>
            </a:r>
            <a:fld id="{114C7B2E-8ACE-7A49-BC19-183EB2D79019}" type="slidenum">
              <a:rPr lang="en-US" sz="1100">
                <a:solidFill>
                  <a:schemeClr val="tx2"/>
                </a:solidFill>
              </a:rPr>
              <a:pPr defTabSz="186355"/>
              <a:t>‹#›</a:t>
            </a:fld>
            <a:endParaRPr lang="en-US" sz="11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30595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15.mp4>
</file>

<file path=ppt/media/media16.mp4>
</file>

<file path=ppt/media/media17.mp4>
</file>

<file path=ppt/media/media18.mp4>
</file>

<file path=ppt/media/media19.mp4>
</file>

<file path=ppt/media/media2.mp4>
</file>

<file path=ppt/media/media20.mp4>
</file>

<file path=ppt/media/media21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671513" y="1181100"/>
            <a:ext cx="5667375" cy="31877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2"/>
          <p:cNvSpPr>
            <a:spLocks noGrp="1"/>
          </p:cNvSpPr>
          <p:nvPr>
            <p:ph type="body" sz="quarter" idx="3"/>
          </p:nvPr>
        </p:nvSpPr>
        <p:spPr>
          <a:xfrm>
            <a:off x="649631" y="4545939"/>
            <a:ext cx="5711139" cy="4174084"/>
          </a:xfrm>
          <a:prstGeom prst="rect">
            <a:avLst/>
          </a:prstGeom>
        </p:spPr>
        <p:txBody>
          <a:bodyPr vert="horz" lIns="46589" tIns="46589" rIns="46589" bIns="4658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40352" y="8834999"/>
            <a:ext cx="2519680" cy="344197"/>
          </a:xfrm>
          <a:prstGeom prst="rect">
            <a:avLst/>
          </a:prstGeom>
          <a:noFill/>
        </p:spPr>
        <p:txBody>
          <a:bodyPr wrap="square" lIns="93177" tIns="46589" rIns="93177" bIns="46589" rtlCol="0">
            <a:spAutoFit/>
          </a:bodyPr>
          <a:lstStyle/>
          <a:p>
            <a:pPr marL="0" marR="0" indent="0" algn="r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1F344C"/>
                </a:solidFill>
                <a:latin typeface="+mj-lt"/>
              </a:rPr>
              <a:t>SAS</a:t>
            </a:r>
            <a:r>
              <a:rPr lang="en-US" sz="1400" kern="1200" baseline="30000" dirty="0">
                <a:solidFill>
                  <a:srgbClr val="1F344C"/>
                </a:solidFill>
                <a:effectLst/>
                <a:latin typeface="+mj-lt"/>
                <a:ea typeface="+mn-ea"/>
                <a:cs typeface="+mn-cs"/>
              </a:rPr>
              <a:t>®</a:t>
            </a:r>
            <a:r>
              <a:rPr lang="en-US" sz="1600" dirty="0">
                <a:solidFill>
                  <a:srgbClr val="1F344C"/>
                </a:solidFill>
                <a:latin typeface="+mj-lt"/>
              </a:rPr>
              <a:t> </a:t>
            </a:r>
            <a:r>
              <a:rPr lang="en-US" sz="1600" b="1" dirty="0">
                <a:solidFill>
                  <a:srgbClr val="1F344C"/>
                </a:solidFill>
                <a:latin typeface="+mj-lt"/>
              </a:rPr>
              <a:t>GLOBAL FORUM </a:t>
            </a:r>
            <a:r>
              <a:rPr lang="en-US" sz="1600" dirty="0">
                <a:solidFill>
                  <a:srgbClr val="1F344C"/>
                </a:solidFill>
                <a:latin typeface="+mj-lt"/>
              </a:rPr>
              <a:t>2019</a:t>
            </a:r>
          </a:p>
        </p:txBody>
      </p:sp>
      <p:sp>
        <p:nvSpPr>
          <p:cNvPr id="3" name="Rectangle 2"/>
          <p:cNvSpPr/>
          <p:nvPr/>
        </p:nvSpPr>
        <p:spPr>
          <a:xfrm>
            <a:off x="312729" y="8874112"/>
            <a:ext cx="673803" cy="265970"/>
          </a:xfrm>
          <a:prstGeom prst="rect">
            <a:avLst/>
          </a:prstGeom>
        </p:spPr>
        <p:txBody>
          <a:bodyPr wrap="none" lIns="93177" tIns="46589" rIns="93177" bIns="46589">
            <a:spAutoFit/>
          </a:bodyPr>
          <a:lstStyle/>
          <a:p>
            <a:pPr algn="l" defTabSz="186355"/>
            <a:r>
              <a:rPr lang="en-US" sz="1100" dirty="0">
                <a:solidFill>
                  <a:schemeClr val="tx2"/>
                </a:solidFill>
              </a:rPr>
              <a:t>Page </a:t>
            </a:r>
            <a:fld id="{114C7B2E-8ACE-7A49-BC19-183EB2D79019}" type="slidenum">
              <a:rPr lang="en-US" sz="1100" smtClean="0">
                <a:solidFill>
                  <a:schemeClr val="tx2"/>
                </a:solidFill>
              </a:rPr>
              <a:pPr algn="l" defTabSz="186355"/>
              <a:t>‹#›</a:t>
            </a:fld>
            <a:endParaRPr lang="en-US" sz="11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044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71450" indent="-182880" algn="l" defTabSz="365760" rtl="0" eaLnBrk="1" latinLnBrk="0" hangingPunct="1">
      <a:lnSpc>
        <a:spcPct val="85000"/>
      </a:lnSpc>
      <a:spcBef>
        <a:spcPts val="800"/>
      </a:spcBef>
      <a:buClr>
        <a:schemeClr val="tx1"/>
      </a:buClr>
      <a:buSzPct val="80000"/>
      <a:buFont typeface="Arial" charset="0"/>
      <a:buChar char="•"/>
      <a:defRPr sz="1200" kern="1200" baseline="0">
        <a:solidFill>
          <a:schemeClr val="tx1"/>
        </a:solidFill>
        <a:effectLst/>
        <a:latin typeface="+mn-lt"/>
        <a:ea typeface="+mn-ea"/>
        <a:cs typeface="Arial" pitchFamily="34" charset="0"/>
      </a:defRPr>
    </a:lvl1pPr>
    <a:lvl2pPr marL="342900" indent="-182880" algn="l" defTabSz="365760" rtl="0" eaLnBrk="1" latinLnBrk="0" hangingPunct="1">
      <a:lnSpc>
        <a:spcPct val="85000"/>
      </a:lnSpc>
      <a:spcBef>
        <a:spcPts val="800"/>
      </a:spcBef>
      <a:buClr>
        <a:schemeClr val="tx1">
          <a:lumMod val="65000"/>
          <a:lumOff val="35000"/>
        </a:schemeClr>
      </a:buClr>
      <a:buSzPct val="80000"/>
      <a:buFont typeface="Arial" charset="0"/>
      <a:buChar char="•"/>
      <a:tabLst/>
      <a:defRPr sz="1200" kern="1200" baseline="0">
        <a:solidFill>
          <a:schemeClr val="tx1"/>
        </a:solidFill>
        <a:latin typeface="+mn-lt"/>
        <a:ea typeface="+mn-ea"/>
        <a:cs typeface="Arial" pitchFamily="34" charset="0"/>
      </a:defRPr>
    </a:lvl2pPr>
    <a:lvl3pPr marL="515938" indent="-182880" algn="l" defTabSz="365760" rtl="0" eaLnBrk="1" latinLnBrk="0" hangingPunct="1">
      <a:lnSpc>
        <a:spcPct val="85000"/>
      </a:lnSpc>
      <a:spcBef>
        <a:spcPts val="800"/>
      </a:spcBef>
      <a:buClr>
        <a:schemeClr val="tx1">
          <a:lumMod val="65000"/>
          <a:lumOff val="35000"/>
        </a:schemeClr>
      </a:buClr>
      <a:buSzPct val="100000"/>
      <a:buFont typeface="Calibri" panose="020F0502020204030204" pitchFamily="34" charset="0"/>
      <a:buChar char="-"/>
      <a:tabLst/>
      <a:defRPr sz="1200" kern="1200" baseline="0">
        <a:solidFill>
          <a:schemeClr val="tx1"/>
        </a:solidFill>
        <a:latin typeface="+mn-lt"/>
        <a:ea typeface="+mn-ea"/>
        <a:cs typeface="Arial" pitchFamily="34" charset="0"/>
      </a:defRPr>
    </a:lvl3pPr>
    <a:lvl4pPr marL="688975" indent="-173038" algn="l" defTabSz="685800" rtl="0" eaLnBrk="1" latinLnBrk="0" hangingPunct="1">
      <a:lnSpc>
        <a:spcPct val="100000"/>
      </a:lnSpc>
      <a:buClr>
        <a:schemeClr val="tx1">
          <a:lumMod val="65000"/>
          <a:lumOff val="35000"/>
        </a:schemeClr>
      </a:buClr>
      <a:buSzPct val="80000"/>
      <a:buFont typeface="Arial" charset="0"/>
      <a:buChar char="•"/>
      <a:tabLst/>
      <a:defRPr sz="1200" kern="1200" baseline="0">
        <a:solidFill>
          <a:schemeClr val="tx1">
            <a:lumMod val="65000"/>
            <a:lumOff val="35000"/>
          </a:schemeClr>
        </a:solidFill>
        <a:latin typeface="+mn-lt"/>
        <a:ea typeface="+mn-ea"/>
        <a:cs typeface="Arial" pitchFamily="34" charset="0"/>
      </a:defRPr>
    </a:lvl4pPr>
    <a:lvl5pPr marL="860425" indent="-165100" algn="l" defTabSz="685800" rtl="0" eaLnBrk="1" latinLnBrk="0" hangingPunct="1">
      <a:lnSpc>
        <a:spcPct val="100000"/>
      </a:lnSpc>
      <a:buClr>
        <a:schemeClr val="tx1">
          <a:lumMod val="65000"/>
          <a:lumOff val="35000"/>
        </a:schemeClr>
      </a:buClr>
      <a:buSzPct val="80000"/>
      <a:buFont typeface="Arial" charset="0"/>
      <a:buChar char="•"/>
      <a:tabLst/>
      <a:defRPr sz="1200" kern="1200" baseline="0">
        <a:solidFill>
          <a:schemeClr val="tx1">
            <a:lumMod val="65000"/>
            <a:lumOff val="35000"/>
          </a:schemeClr>
        </a:solidFill>
        <a:latin typeface="+mn-lt"/>
        <a:ea typeface="+mn-ea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41350" y="1162050"/>
            <a:ext cx="5575300" cy="31353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7016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1513" y="1181100"/>
            <a:ext cx="5667375" cy="31877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Save a step from having to choose “yes” each time </a:t>
            </a:r>
          </a:p>
          <a:p>
            <a:endParaRPr lang="en-US" dirty="0"/>
          </a:p>
          <a:p>
            <a:r>
              <a:rPr lang="en-US" dirty="0"/>
              <a:t>Tools </a:t>
            </a:r>
            <a:r>
              <a:rPr lang="en-US" dirty="0">
                <a:sym typeface="Wingdings" panose="05000000000000000000" pitchFamily="2" charset="2"/>
              </a:rPr>
              <a:t> Options  Results :    “Prompt before replacing” is default </a:t>
            </a:r>
          </a:p>
          <a:p>
            <a:pPr lvl="4"/>
            <a:r>
              <a:rPr lang="en-US" dirty="0">
                <a:sym typeface="Wingdings" panose="05000000000000000000" pitchFamily="2" charset="2"/>
              </a:rPr>
              <a:t>Do not replace </a:t>
            </a:r>
          </a:p>
          <a:p>
            <a:pPr lvl="4"/>
            <a:r>
              <a:rPr lang="en-US" dirty="0">
                <a:sym typeface="Wingdings" panose="05000000000000000000" pitchFamily="2" charset="2"/>
              </a:rPr>
              <a:t>Replace without prompting</a:t>
            </a:r>
          </a:p>
          <a:p>
            <a:pPr marL="695325" lvl="4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177800" lvl="0" indent="-171450"/>
            <a:r>
              <a:rPr lang="en-US" dirty="0">
                <a:sym typeface="Wingdings" panose="05000000000000000000" pitchFamily="2" charset="2"/>
              </a:rPr>
              <a:t>In EG 8, Replace without prompting is the default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2664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1513" y="1181100"/>
            <a:ext cx="5667375" cy="31877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Can use to have libnames assigned, macros created, </a:t>
            </a:r>
            <a:r>
              <a:rPr lang="en-US" dirty="0" err="1"/>
              <a:t>etc</a:t>
            </a:r>
            <a:r>
              <a:rPr lang="en-US" dirty="0"/>
              <a:t> WHEN SERVER IS CONNECTED</a:t>
            </a:r>
          </a:p>
          <a:p>
            <a:endParaRPr lang="en-US" dirty="0"/>
          </a:p>
          <a:p>
            <a:r>
              <a:rPr lang="en-US" dirty="0"/>
              <a:t>Tools </a:t>
            </a:r>
            <a:r>
              <a:rPr lang="en-US" dirty="0">
                <a:sym typeface="Wingdings" panose="05000000000000000000" pitchFamily="2" charset="2"/>
              </a:rPr>
              <a:t> Options  SAS Programs :  Submit SAS code when server is connected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Disconnect server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Reconnect – CANDY library  is there and assigned</a:t>
            </a:r>
          </a:p>
          <a:p>
            <a:endParaRPr lang="en-US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7655329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4961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1513" y="1181100"/>
            <a:ext cx="5667375" cy="31877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Helpful for debugging</a:t>
            </a:r>
          </a:p>
          <a:p>
            <a:endParaRPr lang="en-US" dirty="0"/>
          </a:p>
          <a:p>
            <a:r>
              <a:rPr lang="en-US" dirty="0"/>
              <a:t>Tools -&gt; options -&gt; SAS Programs </a:t>
            </a:r>
            <a:r>
              <a:rPr lang="en-US" dirty="0">
                <a:sym typeface="Wingdings" panose="05000000000000000000" pitchFamily="2" charset="2"/>
              </a:rPr>
              <a:t> Editor options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In EG 8, can also right click in program editor to turn on line #’s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9953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1513" y="1181100"/>
            <a:ext cx="5667375" cy="31877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saver for when you’re being a lazy coder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pPr marL="171450" marR="0" lvl="0" indent="-182880" algn="l" defTabSz="365760" rtl="0" eaLnBrk="1" fontAlgn="auto" latinLnBrk="0" hangingPunct="1">
              <a:lnSpc>
                <a:spcPct val="85000"/>
              </a:lnSpc>
              <a:spcBef>
                <a:spcPts val="800"/>
              </a:spcBef>
              <a:spcAft>
                <a:spcPts val="0"/>
              </a:spcAft>
              <a:buClr>
                <a:schemeClr val="tx1"/>
              </a:buClr>
              <a:buSzPct val="80000"/>
              <a:buFont typeface="Arial" charset="0"/>
              <a:buChar char="•"/>
              <a:tabLst/>
              <a:defRPr/>
            </a:pPr>
            <a:r>
              <a:rPr lang="en-US" dirty="0">
                <a:sym typeface="Wingdings" panose="05000000000000000000" pitchFamily="2" charset="2"/>
              </a:rPr>
              <a:t>Right click  format code</a:t>
            </a:r>
            <a:endParaRPr lang="en-US" dirty="0"/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OR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EG 7 Edit </a:t>
            </a:r>
            <a:r>
              <a:rPr lang="en-US" dirty="0">
                <a:sym typeface="Wingdings" panose="05000000000000000000" pitchFamily="2" charset="2"/>
              </a:rPr>
              <a:t> Format Code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0220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1513" y="1181100"/>
            <a:ext cx="5667375" cy="31877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saver </a:t>
            </a:r>
          </a:p>
          <a:p>
            <a:endParaRPr lang="en-US" dirty="0"/>
          </a:p>
          <a:p>
            <a:r>
              <a:rPr lang="en-US" dirty="0"/>
              <a:t>Left mouse and ALT</a:t>
            </a:r>
          </a:p>
          <a:p>
            <a:endParaRPr lang="en-US" dirty="0"/>
          </a:p>
          <a:p>
            <a:r>
              <a:rPr lang="en-US" dirty="0"/>
              <a:t>Saved us from rewriting 7 lines of data</a:t>
            </a:r>
          </a:p>
        </p:txBody>
      </p:sp>
    </p:spTree>
    <p:extLst>
      <p:ext uri="{BB962C8B-B14F-4D97-AF65-F5344CB8AC3E}">
        <p14:creationId xmlns:p14="http://schemas.microsoft.com/office/powerpoint/2010/main" val="42657682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1513" y="1181100"/>
            <a:ext cx="5667375" cy="31877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feature for EG 8</a:t>
            </a:r>
          </a:p>
          <a:p>
            <a:r>
              <a:rPr lang="en-US" dirty="0"/>
              <a:t>Drag </a:t>
            </a:r>
            <a:r>
              <a:rPr lang="en-US" dirty="0" err="1"/>
              <a:t>dset</a:t>
            </a:r>
            <a:r>
              <a:rPr lang="en-US" dirty="0"/>
              <a:t> name over into code</a:t>
            </a:r>
          </a:p>
          <a:p>
            <a:r>
              <a:rPr lang="en-US" dirty="0" err="1"/>
              <a:t>Cntrl</a:t>
            </a:r>
            <a:r>
              <a:rPr lang="en-US" dirty="0"/>
              <a:t> key to select multiple vars and drag them over</a:t>
            </a:r>
          </a:p>
          <a:p>
            <a:endParaRPr lang="en-US" dirty="0"/>
          </a:p>
          <a:p>
            <a:r>
              <a:rPr lang="en-US" dirty="0"/>
              <a:t>Reduce spelling errors, timesaver</a:t>
            </a:r>
          </a:p>
        </p:txBody>
      </p:sp>
    </p:spTree>
    <p:extLst>
      <p:ext uri="{BB962C8B-B14F-4D97-AF65-F5344CB8AC3E}">
        <p14:creationId xmlns:p14="http://schemas.microsoft.com/office/powerpoint/2010/main" val="40564487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1513" y="1181100"/>
            <a:ext cx="5667375" cy="31877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Run your program, get an error that library doesn’t exist</a:t>
            </a:r>
          </a:p>
          <a:p>
            <a:endParaRPr lang="en-US" dirty="0"/>
          </a:p>
          <a:p>
            <a:r>
              <a:rPr lang="en-US" dirty="0"/>
              <a:t>Check the server that your code is running against</a:t>
            </a:r>
          </a:p>
          <a:p>
            <a:endParaRPr lang="en-US" dirty="0"/>
          </a:p>
          <a:p>
            <a:r>
              <a:rPr lang="en-US" dirty="0"/>
              <a:t>Right click on code node, select server</a:t>
            </a:r>
          </a:p>
          <a:p>
            <a:endParaRPr lang="en-US" dirty="0"/>
          </a:p>
          <a:p>
            <a:r>
              <a:rPr lang="en-US" dirty="0"/>
              <a:t>Or use the pulldown in the program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0622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8309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1513" y="1181100"/>
            <a:ext cx="5667375" cy="31877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Way to track all the tasks and code run in the project and enable you to view the logs all in one place</a:t>
            </a:r>
          </a:p>
          <a:p>
            <a:endParaRPr lang="en-US" dirty="0"/>
          </a:p>
          <a:p>
            <a:r>
              <a:rPr lang="en-US" dirty="0"/>
              <a:t>Tools </a:t>
            </a:r>
            <a:r>
              <a:rPr lang="en-US" dirty="0">
                <a:sym typeface="Wingdings" panose="05000000000000000000" pitchFamily="2" charset="2"/>
              </a:rPr>
              <a:t> options  General  Enable project log for new projects</a:t>
            </a:r>
          </a:p>
          <a:p>
            <a:r>
              <a:rPr lang="en-US" dirty="0">
                <a:sym typeface="Wingdings" panose="05000000000000000000" pitchFamily="2" charset="2"/>
              </a:rPr>
              <a:t>EG 8 tools  Options  Project &amp; Process Flows  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Run the code, see an error in the log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Look at log summary, expand the log for this run of the code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pPr lvl="1"/>
            <a:r>
              <a:rPr lang="en-US" dirty="0">
                <a:sym typeface="Wingdings" panose="05000000000000000000" pitchFamily="2" charset="2"/>
              </a:rPr>
              <a:t>Remove warnings, notes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Click on error in log summary to jump to error</a:t>
            </a:r>
          </a:p>
          <a:p>
            <a:pPr marL="163060" lvl="1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143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5669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1513" y="1181100"/>
            <a:ext cx="5667375" cy="31877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SYSECHO displays a user defined status message</a:t>
            </a:r>
          </a:p>
          <a:p>
            <a:endParaRPr lang="en-US" dirty="0"/>
          </a:p>
          <a:p>
            <a:r>
              <a:rPr lang="en-US" dirty="0">
                <a:sym typeface="Wingdings" panose="05000000000000000000" pitchFamily="2" charset="2"/>
              </a:rPr>
              <a:t>Message displays until another SYSECHO, DATA or PROC step is hit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EG 7  Task Status window    </a:t>
            </a:r>
          </a:p>
          <a:p>
            <a:r>
              <a:rPr lang="en-US" dirty="0">
                <a:sym typeface="Wingdings" panose="05000000000000000000" pitchFamily="2" charset="2"/>
              </a:rPr>
              <a:t>EG 8  Submission Status window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Look at log summary, expand the log for this run of the code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pPr lvl="1"/>
            <a:r>
              <a:rPr lang="en-US" dirty="0">
                <a:sym typeface="Wingdings" panose="05000000000000000000" pitchFamily="2" charset="2"/>
              </a:rPr>
              <a:t>Remove warnings, notes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Click on error in log summary to jump to error</a:t>
            </a:r>
          </a:p>
          <a:p>
            <a:pPr marL="163060" lvl="1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1432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1513" y="1181100"/>
            <a:ext cx="5667375" cy="31877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EG, a lot of “noise” in the the log – wrapper code that contains macros and ods </a:t>
            </a:r>
          </a:p>
          <a:p>
            <a:r>
              <a:rPr lang="en-US" dirty="0"/>
              <a:t>Makes log hard to read</a:t>
            </a:r>
          </a:p>
          <a:p>
            <a:endParaRPr lang="en-US" dirty="0"/>
          </a:p>
          <a:p>
            <a:r>
              <a:rPr lang="en-US" dirty="0"/>
              <a:t>Tools </a:t>
            </a:r>
            <a:r>
              <a:rPr lang="en-US" dirty="0">
                <a:sym typeface="Wingdings" panose="05000000000000000000" pitchFamily="2" charset="2"/>
              </a:rPr>
              <a:t> Options  Results General  “Show generated Wrapper code in log”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Log is cleaner</a:t>
            </a:r>
          </a:p>
          <a:p>
            <a:endParaRPr lang="en-US" dirty="0"/>
          </a:p>
          <a:p>
            <a:r>
              <a:rPr lang="en-US" dirty="0"/>
              <a:t>(same in EG 8)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3550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4576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1513" y="1181100"/>
            <a:ext cx="5667375" cy="31877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EG Tasks run SAS Procedures behind the scenes – but what if you know the procedure you want to use but don’t know what task it maps to?</a:t>
            </a:r>
          </a:p>
          <a:p>
            <a:endParaRPr lang="en-US" dirty="0"/>
          </a:p>
          <a:p>
            <a:r>
              <a:rPr lang="en-US" dirty="0"/>
              <a:t>Task pane</a:t>
            </a:r>
          </a:p>
          <a:p>
            <a:endParaRPr lang="en-US" dirty="0"/>
          </a:p>
          <a:p>
            <a:r>
              <a:rPr lang="en-US" dirty="0"/>
              <a:t>Filter option, or search by name. </a:t>
            </a:r>
          </a:p>
          <a:p>
            <a:endParaRPr lang="en-US" dirty="0"/>
          </a:p>
          <a:p>
            <a:r>
              <a:rPr lang="en-US" dirty="0"/>
              <a:t>Hover over to get more info, select * to make it a favorite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228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1513" y="1181100"/>
            <a:ext cx="5667375" cy="31877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tasks that let you sort – what’s the difference?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Filter &amp; Sort: can not eliminate duplicates</a:t>
            </a:r>
          </a:p>
          <a:p>
            <a:pPr lvl="1"/>
            <a:r>
              <a:rPr lang="en-US" dirty="0"/>
              <a:t>Access from data grid</a:t>
            </a:r>
          </a:p>
          <a:p>
            <a:pPr lvl="1"/>
            <a:r>
              <a:rPr lang="en-US" dirty="0"/>
              <a:t>See in results -- &gt;  Duplicate types per model!  -- 5 Sedans</a:t>
            </a:r>
          </a:p>
          <a:p>
            <a:pPr marL="163060" lvl="1" indent="0">
              <a:buNone/>
            </a:pPr>
            <a:endParaRPr lang="en-US" dirty="0"/>
          </a:p>
          <a:p>
            <a:pPr marL="0" indent="-11647">
              <a:buNone/>
            </a:pPr>
            <a:endParaRPr lang="en-US" dirty="0"/>
          </a:p>
          <a:p>
            <a:r>
              <a:rPr lang="en-US" dirty="0"/>
              <a:t>Sort Data Task – Proc Sort, can control by-groups</a:t>
            </a:r>
          </a:p>
          <a:p>
            <a:pPr lvl="1"/>
            <a:r>
              <a:rPr lang="en-US" dirty="0"/>
              <a:t>Select “keep only first record for each ‘sort by’ group”</a:t>
            </a:r>
          </a:p>
          <a:p>
            <a:pPr lvl="1"/>
            <a:r>
              <a:rPr lang="en-US" dirty="0"/>
              <a:t>Elimates duplicate types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9799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1513" y="1181100"/>
            <a:ext cx="5667375" cy="31877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Create a macro variable that can be used in queries and code in the project</a:t>
            </a:r>
          </a:p>
          <a:p>
            <a:endParaRPr lang="en-US" dirty="0"/>
          </a:p>
          <a:p>
            <a:r>
              <a:rPr lang="en-US" dirty="0"/>
              <a:t>Create query that calculates avg height</a:t>
            </a:r>
          </a:p>
          <a:p>
            <a:endParaRPr lang="en-US" dirty="0"/>
          </a:p>
          <a:p>
            <a:r>
              <a:rPr lang="en-US" dirty="0"/>
              <a:t>Want to dynamically select gender of height to calc avg of</a:t>
            </a:r>
          </a:p>
          <a:p>
            <a:endParaRPr lang="en-US" dirty="0"/>
          </a:p>
          <a:p>
            <a:r>
              <a:rPr lang="en-US" dirty="0"/>
              <a:t>Use Prompt Manager to add new prompt </a:t>
            </a:r>
          </a:p>
          <a:p>
            <a:pPr lvl="1"/>
            <a:r>
              <a:rPr lang="en-US" dirty="0"/>
              <a:t>Name the prompt “gender”</a:t>
            </a:r>
          </a:p>
          <a:p>
            <a:pPr lvl="1"/>
            <a:r>
              <a:rPr lang="en-US" dirty="0"/>
              <a:t>Text prompt set to “Select a gender”</a:t>
            </a:r>
          </a:p>
          <a:p>
            <a:pPr lvl="1"/>
            <a:r>
              <a:rPr lang="en-US" dirty="0"/>
              <a:t>Select prompt type &amp; values </a:t>
            </a:r>
          </a:p>
          <a:p>
            <a:pPr lvl="2"/>
            <a:r>
              <a:rPr lang="en-US" dirty="0"/>
              <a:t>Text</a:t>
            </a:r>
          </a:p>
          <a:p>
            <a:pPr lvl="2"/>
            <a:r>
              <a:rPr lang="en-US" dirty="0"/>
              <a:t>User selects from a static list – use the CLASS dataset to populate the list that they can choose from</a:t>
            </a:r>
          </a:p>
          <a:p>
            <a:pPr lvl="2"/>
            <a:r>
              <a:rPr lang="en-US" dirty="0"/>
              <a:t>Set a default (F)</a:t>
            </a:r>
          </a:p>
          <a:p>
            <a:pPr marL="339386" lvl="2" indent="0">
              <a:buNone/>
            </a:pPr>
            <a:endParaRPr lang="en-US" dirty="0"/>
          </a:p>
          <a:p>
            <a:pPr marL="0" indent="-11647">
              <a:buNone/>
            </a:pPr>
            <a:r>
              <a:rPr lang="en-US" dirty="0"/>
              <a:t>Use the prompt in a query </a:t>
            </a:r>
          </a:p>
          <a:p>
            <a:pPr marL="349415" lvl="1" indent="-186355"/>
            <a:r>
              <a:rPr lang="en-US" dirty="0"/>
              <a:t>     Filter where sex= ……….select prompt from prompt tab</a:t>
            </a:r>
          </a:p>
          <a:p>
            <a:pPr marL="349415" lvl="1" indent="-186355"/>
            <a:r>
              <a:rPr lang="en-US" dirty="0"/>
              <a:t>     Run query</a:t>
            </a:r>
          </a:p>
          <a:p>
            <a:pPr marL="349415" lvl="1" indent="-186355"/>
            <a:r>
              <a:rPr lang="en-US" dirty="0"/>
              <a:t>63.91 is avg height</a:t>
            </a:r>
          </a:p>
          <a:p>
            <a:pPr marL="349415" lvl="1" indent="-186355"/>
            <a:endParaRPr lang="en-US" dirty="0"/>
          </a:p>
          <a:p>
            <a:pPr marL="339386" lvl="2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176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1513" y="1181100"/>
            <a:ext cx="5667375" cy="31877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pPr marL="510836" lvl="2" indent="-171450">
              <a:buFont typeface="Arial" panose="020B0604020202020204" pitchFamily="34" charset="0"/>
              <a:buChar char="•"/>
            </a:pPr>
            <a:r>
              <a:rPr lang="en-US" dirty="0"/>
              <a:t>Data can be truncated in data grid</a:t>
            </a:r>
          </a:p>
          <a:p>
            <a:pPr marL="339386" lvl="2" indent="0">
              <a:buFont typeface="Arial" panose="020B0604020202020204" pitchFamily="34" charset="0"/>
              <a:buNone/>
            </a:pPr>
            <a:endParaRPr lang="en-US" dirty="0"/>
          </a:p>
          <a:p>
            <a:pPr marL="510836" lvl="2" indent="-171450">
              <a:buFont typeface="Arial" panose="020B0604020202020204" pitchFamily="34" charset="0"/>
              <a:buChar char="•"/>
            </a:pPr>
            <a:r>
              <a:rPr lang="en-US" dirty="0"/>
              <a:t>EG 8, columns are automatically sized by default</a:t>
            </a:r>
          </a:p>
          <a:p>
            <a:pPr marL="510836" lvl="2" indent="-171450">
              <a:buFont typeface="Arial" panose="020B0604020202020204" pitchFamily="34" charset="0"/>
              <a:buChar char="•"/>
            </a:pPr>
            <a:r>
              <a:rPr lang="en-US" dirty="0"/>
              <a:t> 	 tools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optionsdata</a:t>
            </a:r>
            <a:r>
              <a:rPr lang="en-US" dirty="0">
                <a:sym typeface="Wingdings" panose="05000000000000000000" pitchFamily="2" charset="2"/>
              </a:rPr>
              <a:t> general  auto size column widths</a:t>
            </a:r>
          </a:p>
          <a:p>
            <a:pPr marL="510836" lvl="2" indent="-171450">
              <a:buFont typeface="Arial" panose="020B0604020202020204" pitchFamily="34" charset="0"/>
              <a:buChar char="•"/>
            </a:pPr>
            <a:endParaRPr lang="en-US" dirty="0">
              <a:sym typeface="Wingdings" panose="05000000000000000000" pitchFamily="2" charset="2"/>
            </a:endParaRPr>
          </a:p>
          <a:p>
            <a:pPr marL="510836" lvl="2" indent="-1714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EG 7, double click the space between 2 columns to expand to widest value</a:t>
            </a:r>
          </a:p>
          <a:p>
            <a:pPr marL="510836" lvl="2" indent="-1714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4199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1513" y="1181100"/>
            <a:ext cx="5667375" cy="31877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Tasks &amp; Queries generate code</a:t>
            </a:r>
          </a:p>
          <a:p>
            <a:endParaRPr lang="en-US" dirty="0"/>
          </a:p>
          <a:p>
            <a:r>
              <a:rPr lang="en-US" dirty="0"/>
              <a:t>Ex: Bar chart wizard to create bar chart, don’t need to know proc </a:t>
            </a:r>
            <a:r>
              <a:rPr lang="en-US" dirty="0" err="1"/>
              <a:t>gchart</a:t>
            </a:r>
            <a:endParaRPr lang="en-US" dirty="0"/>
          </a:p>
          <a:p>
            <a:endParaRPr lang="en-US" dirty="0"/>
          </a:p>
          <a:p>
            <a:r>
              <a:rPr lang="en-US" dirty="0"/>
              <a:t>EG 8:  Reuse the code by right click on bar chart task, “Extract code”</a:t>
            </a:r>
          </a:p>
          <a:p>
            <a:endParaRPr lang="en-US" dirty="0"/>
          </a:p>
          <a:p>
            <a:r>
              <a:rPr lang="en-US" dirty="0"/>
              <a:t>EG 7: Open </a:t>
            </a:r>
            <a:r>
              <a:rPr lang="en-US" dirty="0">
                <a:sym typeface="Wingdings" panose="05000000000000000000" pitchFamily="2" charset="2"/>
              </a:rPr>
              <a:t> open last submitted code, copy &amp; paste into node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99904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1513" y="1181100"/>
            <a:ext cx="5667375" cy="31877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easily create a stored process from project or process flow</a:t>
            </a:r>
          </a:p>
          <a:p>
            <a:endParaRPr lang="en-US" dirty="0"/>
          </a:p>
          <a:p>
            <a:r>
              <a:rPr lang="en-US" dirty="0"/>
              <a:t>STP puts all the code from the project into a bundle and stores it in a central location where it can be accessed by remote clients</a:t>
            </a:r>
          </a:p>
          <a:p>
            <a:endParaRPr lang="en-US" dirty="0"/>
          </a:p>
          <a:p>
            <a:r>
              <a:rPr lang="en-US" dirty="0"/>
              <a:t>Right click, select “Create stored process”</a:t>
            </a:r>
          </a:p>
          <a:p>
            <a:endParaRPr lang="en-US" dirty="0"/>
          </a:p>
          <a:p>
            <a:pPr lvl="1"/>
            <a:r>
              <a:rPr lang="en-US" dirty="0"/>
              <a:t>Give stp a name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Step through the wizard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Can view all the code from the project that will be included in the stp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Choose where to execute the stp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Run the stp</a:t>
            </a:r>
          </a:p>
        </p:txBody>
      </p:sp>
    </p:spTree>
    <p:extLst>
      <p:ext uri="{BB962C8B-B14F-4D97-AF65-F5344CB8AC3E}">
        <p14:creationId xmlns:p14="http://schemas.microsoft.com/office/powerpoint/2010/main" val="191356869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163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96988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43583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6327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3CCEC3-080F-45C5-9C1B-3DD9BD34D9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568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3935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1513" y="1181100"/>
            <a:ext cx="5667375" cy="31877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82880" algn="l" defTabSz="365760" rtl="0" eaLnBrk="1" fontAlgn="auto" latinLnBrk="0" hangingPunct="1">
              <a:lnSpc>
                <a:spcPct val="85000"/>
              </a:lnSpc>
              <a:spcBef>
                <a:spcPts val="800"/>
              </a:spcBef>
              <a:spcAft>
                <a:spcPts val="0"/>
              </a:spcAft>
              <a:buClr>
                <a:schemeClr val="tx1"/>
              </a:buClr>
              <a:buSzPct val="80000"/>
              <a:buFont typeface="Arial" charset="0"/>
              <a:buChar char="•"/>
              <a:tabLst/>
              <a:defRPr/>
            </a:pP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Arial" pitchFamily="34" charset="0"/>
              </a:rPr>
              <a:t>EG 8 new feature</a:t>
            </a:r>
          </a:p>
          <a:p>
            <a:pPr marL="171450" marR="0" lvl="0" indent="-182880" algn="l" defTabSz="365760" rtl="0" eaLnBrk="1" fontAlgn="auto" latinLnBrk="0" hangingPunct="1">
              <a:lnSpc>
                <a:spcPct val="85000"/>
              </a:lnSpc>
              <a:spcBef>
                <a:spcPts val="800"/>
              </a:spcBef>
              <a:spcAft>
                <a:spcPts val="0"/>
              </a:spcAft>
              <a:buClr>
                <a:schemeClr val="tx1"/>
              </a:buClr>
              <a:buSzPct val="80000"/>
              <a:buFont typeface="Arial" charset="0"/>
              <a:buChar char="•"/>
              <a:tabLst/>
              <a:defRPr/>
            </a:pP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Arial" pitchFamily="34" charset="0"/>
              </a:rPr>
              <a:t>File 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Arial" pitchFamily="34" charset="0"/>
                <a:sym typeface="Wingdings" panose="05000000000000000000" pitchFamily="2" charset="2"/>
              </a:rPr>
              <a:t> open select code/project</a:t>
            </a:r>
          </a:p>
          <a:p>
            <a:pPr marL="171450" marR="0" lvl="0" indent="-182880" algn="l" defTabSz="365760" rtl="0" eaLnBrk="1" fontAlgn="auto" latinLnBrk="0" hangingPunct="1">
              <a:lnSpc>
                <a:spcPct val="85000"/>
              </a:lnSpc>
              <a:spcBef>
                <a:spcPts val="800"/>
              </a:spcBef>
              <a:spcAft>
                <a:spcPts val="0"/>
              </a:spcAft>
              <a:buClr>
                <a:schemeClr val="tx1"/>
              </a:buClr>
              <a:buSzPct val="80000"/>
              <a:buFont typeface="Arial" charset="0"/>
              <a:buChar char="•"/>
              <a:tabLst/>
              <a:defRPr/>
            </a:pP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Arial" pitchFamily="34" charset="0"/>
                <a:sym typeface="Wingdings" panose="05000000000000000000" pitchFamily="2" charset="2"/>
              </a:rPr>
              <a:t>Recent locations, see what you’ve opened, and “pin” so that it’s always easily avail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968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1513" y="1181100"/>
            <a:ext cx="5667375" cy="31877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285750" indent="-285750"/>
            <a:r>
              <a:rPr lang="en-US" sz="1400" dirty="0">
                <a:solidFill>
                  <a:srgbClr val="FF0000"/>
                </a:solidFill>
              </a:rPr>
              <a:t>Automatically runs the process flow WHEN OPENING PROJECT</a:t>
            </a:r>
          </a:p>
          <a:p>
            <a:pPr marL="285750" indent="-285750"/>
            <a:endParaRPr lang="en-US" sz="1400" dirty="0">
              <a:solidFill>
                <a:srgbClr val="FF0000"/>
              </a:solidFill>
            </a:endParaRPr>
          </a:p>
          <a:p>
            <a:pPr marL="285750" indent="-285750"/>
            <a:r>
              <a:rPr lang="en-US" sz="1400" dirty="0">
                <a:solidFill>
                  <a:srgbClr val="FF0000"/>
                </a:solidFill>
              </a:rPr>
              <a:t>Could use to define datasets used in the project, libraries, macros, etc. </a:t>
            </a:r>
          </a:p>
          <a:p>
            <a:pPr indent="-171450"/>
            <a:endParaRPr lang="en-US" dirty="0"/>
          </a:p>
          <a:p>
            <a:pPr indent="-171450"/>
            <a:r>
              <a:rPr lang="en-US" dirty="0"/>
              <a:t>Name the process flow you want to run to “Autoexec”</a:t>
            </a:r>
          </a:p>
          <a:p>
            <a:pPr indent="-171450"/>
            <a:endParaRPr lang="en-US" dirty="0"/>
          </a:p>
          <a:p>
            <a:pPr indent="-171450"/>
            <a:r>
              <a:rPr lang="en-US" dirty="0"/>
              <a:t>Save the project</a:t>
            </a:r>
          </a:p>
          <a:p>
            <a:pPr indent="-171450"/>
            <a:endParaRPr lang="en-US" dirty="0"/>
          </a:p>
          <a:p>
            <a:pPr indent="-171450"/>
            <a:r>
              <a:rPr lang="en-US" dirty="0"/>
              <a:t>Close, reopen project</a:t>
            </a:r>
          </a:p>
          <a:p>
            <a:pPr indent="-171450"/>
            <a:endParaRPr lang="en-US" dirty="0"/>
          </a:p>
          <a:p>
            <a:pPr indent="-171450"/>
            <a:r>
              <a:rPr lang="en-US" dirty="0"/>
              <a:t>Select that you want to run autoexec when prompted</a:t>
            </a:r>
          </a:p>
          <a:p>
            <a:pPr indent="-171450"/>
            <a:endParaRPr lang="en-US" dirty="0"/>
          </a:p>
          <a:p>
            <a:pPr indent="-171450"/>
            <a:r>
              <a:rPr lang="en-US" dirty="0"/>
              <a:t>Check to make sure the library was created and assigned</a:t>
            </a:r>
          </a:p>
          <a:p>
            <a:pPr indent="-171450"/>
            <a:endParaRPr lang="en-US" dirty="0"/>
          </a:p>
          <a:p>
            <a:pPr indent="-171450"/>
            <a:r>
              <a:rPr lang="en-US" dirty="0"/>
              <a:t>Can force it to run automatically via tools </a:t>
            </a:r>
            <a:r>
              <a:rPr lang="en-US" dirty="0">
                <a:sym typeface="Wingdings" panose="05000000000000000000" pitchFamily="2" charset="2"/>
              </a:rPr>
              <a:t> options  General   “ Automatically run autoexec process flow when project opens” ( EG 8 Tools options Project &amp; Process Flows)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0079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1513" y="1181100"/>
            <a:ext cx="5667375" cy="31877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FAVORITE tip</a:t>
            </a:r>
          </a:p>
          <a:p>
            <a:endParaRPr lang="en-US" dirty="0"/>
          </a:p>
          <a:p>
            <a:r>
              <a:rPr lang="en-US" dirty="0"/>
              <a:t>Stacked   OR   Split </a:t>
            </a:r>
          </a:p>
          <a:p>
            <a:endParaRPr lang="en-US" dirty="0"/>
          </a:p>
          <a:p>
            <a:r>
              <a:rPr lang="en-US" dirty="0"/>
              <a:t>Can use to view code and log or results at the same time </a:t>
            </a:r>
          </a:p>
          <a:p>
            <a:endParaRPr lang="en-US" dirty="0"/>
          </a:p>
          <a:p>
            <a:r>
              <a:rPr lang="en-US" dirty="0"/>
              <a:t>EG 8 EXTREMELY customizable – can have windows on other monitors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6817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71513" y="1181100"/>
            <a:ext cx="5667375" cy="31877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lot of ways to customize the layout of the project……can sometimes be hard to get it “reset” if you want to change things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Use Restore Window Layout to “find” missing windows, if a mouse is behaving badly, or you just want to start over</a:t>
            </a:r>
          </a:p>
          <a:p>
            <a:endParaRPr lang="en-US" dirty="0"/>
          </a:p>
          <a:p>
            <a:pPr lvl="1"/>
            <a:r>
              <a:rPr lang="en-US" dirty="0"/>
              <a:t>Tools </a:t>
            </a:r>
            <a:r>
              <a:rPr lang="en-US" dirty="0">
                <a:sym typeface="Wingdings" panose="05000000000000000000" pitchFamily="2" charset="2"/>
              </a:rPr>
              <a:t> Options  General  Restore Window Layout  (EG 8 View Reset to Default Layout)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001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0" y="4965552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" dirty="0">
                <a:solidFill>
                  <a:schemeClr val="bg1">
                    <a:lumMod val="50000"/>
                  </a:schemeClr>
                </a:solidFill>
              </a:rPr>
              <a:t>SAS and all other SAS Institute Inc. product or service names are registered trademarks or trademarks of SAS Institute Inc. in the USA and other countries. ® indicates USA registration. Other brand and product names are trademarks of their respective companies.</a:t>
            </a:r>
          </a:p>
          <a:p>
            <a:pPr algn="ctr"/>
            <a:endParaRPr lang="en-US" sz="5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364" y="192024"/>
            <a:ext cx="7891272" cy="457200"/>
          </a:xfrm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626364" y="773321"/>
            <a:ext cx="7891272" cy="3885991"/>
          </a:xfrm>
        </p:spPr>
        <p:txBody>
          <a:bodyPr wrap="square" anchor="t" anchorCtr="0">
            <a:normAutofit/>
          </a:bodyPr>
          <a:lstStyle>
            <a:lvl1pPr>
              <a:buClr>
                <a:schemeClr val="bg1"/>
              </a:buClr>
              <a:defRPr baseline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baseline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baseline="0">
                <a:solidFill>
                  <a:schemeClr val="bg1"/>
                </a:solidFill>
              </a:defRPr>
            </a:lvl3pPr>
            <a:lvl4pPr>
              <a:buClr>
                <a:schemeClr val="tx1">
                  <a:lumMod val="65000"/>
                  <a:lumOff val="35000"/>
                </a:schemeClr>
              </a:buCl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text or click an icon to add other content types.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0" y="4965552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" dirty="0">
                <a:solidFill>
                  <a:schemeClr val="bg1">
                    <a:lumMod val="50000"/>
                  </a:schemeClr>
                </a:solidFill>
              </a:rPr>
              <a:t>SAS and all other SAS Institute Inc. product or service names are registered trademarks or trademarks of SAS Institute Inc. in the USA and other countries. ® indicates USA registration. Other brand and product names are trademarks of their respective companies.</a:t>
            </a:r>
          </a:p>
          <a:p>
            <a:pPr algn="ctr"/>
            <a:endParaRPr lang="en-US" sz="5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8489992" y="53524"/>
            <a:ext cx="6540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#SASGF</a:t>
            </a:r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AS Closing Slide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0" y="4965552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" dirty="0">
                <a:solidFill>
                  <a:schemeClr val="bg1">
                    <a:lumMod val="50000"/>
                  </a:schemeClr>
                </a:solidFill>
              </a:rPr>
              <a:t>SAS and all other SAS Institute Inc. product or service names are registered trademarks or trademarks of SAS Institute Inc. in the USA and other countries. ® indicates USA registration. Other brand and product names are trademarks of their respective companies.</a:t>
            </a:r>
          </a:p>
          <a:p>
            <a:pPr algn="ctr"/>
            <a:endParaRPr lang="en-US" sz="5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849488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6727285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Users Progra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2718517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ection Header Horizont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802998"/>
            <a:ext cx="9144000" cy="584775"/>
          </a:xfrm>
        </p:spPr>
        <p:txBody>
          <a:bodyPr anchor="b" anchorCtr="0">
            <a:spAutoFit/>
          </a:bodyPr>
          <a:lstStyle>
            <a:lvl1pPr algn="ctr">
              <a:defRPr sz="3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383824"/>
            <a:ext cx="9144000" cy="353943"/>
          </a:xfrm>
        </p:spPr>
        <p:txBody>
          <a:bodyPr anchor="t">
            <a:spAutoFit/>
          </a:bodyPr>
          <a:lstStyle>
            <a:lvl1pPr marL="0" indent="-182880" algn="ctr">
              <a:lnSpc>
                <a:spcPct val="85000"/>
              </a:lnSpc>
              <a:spcBef>
                <a:spcPts val="800"/>
              </a:spcBef>
              <a:buFont typeface="Arial" pitchFamily="34" charset="0"/>
              <a:buNone/>
              <a:defRPr sz="2000" b="0" i="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155792447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364" y="192024"/>
            <a:ext cx="7891272" cy="457200"/>
          </a:xfrm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 flipH="1">
            <a:off x="626364" y="640080"/>
            <a:ext cx="7891272" cy="274320"/>
          </a:xfrm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2200" b="0" cap="none" baseline="0">
                <a:solidFill>
                  <a:srgbClr val="009397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626364" y="1016459"/>
            <a:ext cx="7891272" cy="3642853"/>
          </a:xfrm>
        </p:spPr>
        <p:txBody>
          <a:bodyPr wrap="square" anchor="t" anchorCtr="0">
            <a:normAutofit/>
          </a:bodyPr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buClr>
                <a:schemeClr val="tx1">
                  <a:lumMod val="65000"/>
                  <a:lumOff val="35000"/>
                </a:schemeClr>
              </a:buCl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Clr>
                <a:schemeClr val="tx1">
                  <a:lumMod val="65000"/>
                  <a:lumOff val="35000"/>
                </a:schemeClr>
              </a:buCl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buClr>
                <a:schemeClr val="tx1">
                  <a:lumMod val="65000"/>
                  <a:lumOff val="35000"/>
                </a:schemeClr>
              </a:buCl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text or click an icon to add other content types.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49101400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ection Header Colo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802998"/>
            <a:ext cx="9144000" cy="584775"/>
          </a:xfrm>
        </p:spPr>
        <p:txBody>
          <a:bodyPr anchor="b" anchorCtr="0">
            <a:spAutoFit/>
          </a:bodyPr>
          <a:lstStyle>
            <a:lvl1pPr algn="ctr">
              <a:defRPr sz="3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383824"/>
            <a:ext cx="9144000" cy="353943"/>
          </a:xfrm>
        </p:spPr>
        <p:txBody>
          <a:bodyPr anchor="t">
            <a:spAutoFit/>
          </a:bodyPr>
          <a:lstStyle>
            <a:lvl1pPr marL="0" indent="-182880" algn="ctr">
              <a:lnSpc>
                <a:spcPct val="85000"/>
              </a:lnSpc>
              <a:spcBef>
                <a:spcPts val="800"/>
              </a:spcBef>
              <a:buFont typeface="Arial" pitchFamily="34" charset="0"/>
              <a:buNone/>
              <a:defRPr sz="2000" b="0" i="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114659091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Midn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802998"/>
            <a:ext cx="9144000" cy="584775"/>
          </a:xfrm>
        </p:spPr>
        <p:txBody>
          <a:bodyPr anchor="b" anchorCtr="0">
            <a:spAutoFit/>
          </a:bodyPr>
          <a:lstStyle>
            <a:lvl1pPr algn="ctr">
              <a:defRPr sz="3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383824"/>
            <a:ext cx="9144000" cy="353943"/>
          </a:xfrm>
        </p:spPr>
        <p:txBody>
          <a:bodyPr anchor="t">
            <a:spAutoFit/>
          </a:bodyPr>
          <a:lstStyle>
            <a:lvl1pPr marL="0" indent="-182880" algn="ctr">
              <a:lnSpc>
                <a:spcPct val="85000"/>
              </a:lnSpc>
              <a:spcBef>
                <a:spcPts val="800"/>
              </a:spcBef>
              <a:buFont typeface="Arial" pitchFamily="34" charset="0"/>
              <a:buNone/>
              <a:defRPr sz="2000" b="0" i="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54504" y="4965552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" dirty="0">
                <a:solidFill>
                  <a:schemeClr val="bg1">
                    <a:lumMod val="50000"/>
                  </a:schemeClr>
                </a:solidFill>
              </a:rPr>
              <a:t>SAS and all other SAS Institute Inc. product or service names are registered trademarks or trademarks of SAS Institute Inc. in the USA and other countries. ® indicates USA registration. Other brand and product names are trademarks of their respective companies.</a:t>
            </a:r>
          </a:p>
          <a:p>
            <a:pPr algn="ctr"/>
            <a:endParaRPr lang="en-US" sz="5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72309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Colo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802998"/>
            <a:ext cx="9144000" cy="584775"/>
          </a:xfrm>
        </p:spPr>
        <p:txBody>
          <a:bodyPr anchor="b" anchorCtr="0">
            <a:spAutoFit/>
          </a:bodyPr>
          <a:lstStyle>
            <a:lvl1pPr algn="ctr">
              <a:defRPr sz="3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383824"/>
            <a:ext cx="9144000" cy="353943"/>
          </a:xfrm>
        </p:spPr>
        <p:txBody>
          <a:bodyPr anchor="t">
            <a:spAutoFit/>
          </a:bodyPr>
          <a:lstStyle>
            <a:lvl1pPr marL="0" indent="-182880" algn="ctr">
              <a:lnSpc>
                <a:spcPct val="85000"/>
              </a:lnSpc>
              <a:spcBef>
                <a:spcPts val="800"/>
              </a:spcBef>
              <a:buFont typeface="Arial" pitchFamily="34" charset="0"/>
              <a:buNone/>
              <a:defRPr sz="2000" b="0" i="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54504" y="4965552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" dirty="0">
                <a:solidFill>
                  <a:schemeClr val="bg1">
                    <a:lumMod val="50000"/>
                  </a:schemeClr>
                </a:solidFill>
              </a:rPr>
              <a:t>SAS and all other SAS Institute Inc. product or service names are registered trademarks or trademarks of SAS Institute Inc. in the USA and other countries. ® indicates USA registration. Other brand and product names are trademarks of their respective companies.</a:t>
            </a:r>
          </a:p>
          <a:p>
            <a:pPr algn="ctr"/>
            <a:endParaRPr lang="en-US" sz="5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364" y="192024"/>
            <a:ext cx="7891272" cy="457200"/>
          </a:xfrm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 flipH="1">
            <a:off x="626364" y="640080"/>
            <a:ext cx="7891272" cy="274320"/>
          </a:xfrm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2200" b="0" cap="none" baseline="0">
                <a:solidFill>
                  <a:srgbClr val="71256A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626364" y="1016459"/>
            <a:ext cx="7891272" cy="3642853"/>
          </a:xfrm>
        </p:spPr>
        <p:txBody>
          <a:bodyPr wrap="square" anchor="t" anchorCtr="0">
            <a:normAutofit/>
          </a:bodyPr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buClr>
                <a:schemeClr val="tx1">
                  <a:lumMod val="65000"/>
                  <a:lumOff val="35000"/>
                </a:schemeClr>
              </a:buCl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Clr>
                <a:schemeClr val="tx1">
                  <a:lumMod val="65000"/>
                  <a:lumOff val="35000"/>
                </a:schemeClr>
              </a:buCl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buClr>
                <a:schemeClr val="tx1">
                  <a:lumMod val="65000"/>
                  <a:lumOff val="35000"/>
                </a:schemeClr>
              </a:buCl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text or click an icon to add other content types.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08261272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364" y="192024"/>
            <a:ext cx="7891272" cy="457200"/>
          </a:xfrm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 flipH="1">
            <a:off x="626364" y="640080"/>
            <a:ext cx="7891272" cy="274320"/>
          </a:xfrm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2200" b="0" cap="none" baseline="0">
                <a:solidFill>
                  <a:srgbClr val="71256A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626364" y="1016459"/>
            <a:ext cx="7891272" cy="3642853"/>
          </a:xfrm>
        </p:spPr>
        <p:txBody>
          <a:bodyPr wrap="square" anchor="t" anchorCtr="0">
            <a:normAutofit/>
          </a:bodyPr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buClr>
                <a:schemeClr val="tx1">
                  <a:lumMod val="65000"/>
                  <a:lumOff val="35000"/>
                </a:schemeClr>
              </a:buCl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Clr>
                <a:schemeClr val="tx1">
                  <a:lumMod val="65000"/>
                  <a:lumOff val="35000"/>
                </a:schemeClr>
              </a:buCl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buClr>
                <a:schemeClr val="tx1">
                  <a:lumMod val="65000"/>
                  <a:lumOff val="35000"/>
                </a:schemeClr>
              </a:buCl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text or click an icon to add other content types.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364" y="192024"/>
            <a:ext cx="7891272" cy="457200"/>
          </a:xfrm>
        </p:spPr>
        <p:txBody>
          <a:bodyPr anchor="ctr" anchorCtr="0">
            <a:noAutofit/>
          </a:bodyPr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1" hasCustomPrompt="1"/>
          </p:nvPr>
        </p:nvSpPr>
        <p:spPr>
          <a:xfrm flipH="1">
            <a:off x="626364" y="640080"/>
            <a:ext cx="7891272" cy="274320"/>
          </a:xfrm>
        </p:spPr>
        <p:txBody>
          <a:bodyPr wrap="square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2200" b="0" cap="none" baseline="0">
                <a:solidFill>
                  <a:srgbClr val="71256A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918324231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364" y="192024"/>
            <a:ext cx="7891272" cy="457200"/>
          </a:xfrm>
        </p:spPr>
        <p:txBody>
          <a:bodyPr anchor="ctr" anchorCtr="0">
            <a:noAutofit/>
          </a:bodyPr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859069467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night header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9144000" cy="7581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364" y="155688"/>
            <a:ext cx="7891272" cy="457200"/>
          </a:xfrm>
        </p:spPr>
        <p:txBody>
          <a:bodyPr anchor="ctr" anchorCtr="0">
            <a:noAutofit/>
          </a:bodyPr>
          <a:lstStyle>
            <a:lvl1pPr algn="ctr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1" hasCustomPrompt="1"/>
          </p:nvPr>
        </p:nvSpPr>
        <p:spPr>
          <a:xfrm flipH="1">
            <a:off x="626364" y="969461"/>
            <a:ext cx="7891272" cy="274320"/>
          </a:xfrm>
        </p:spPr>
        <p:txBody>
          <a:bodyPr wrap="square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2200" b="0" cap="none" baseline="0">
                <a:solidFill>
                  <a:srgbClr val="71256A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626364" y="1362752"/>
            <a:ext cx="7891272" cy="3358896"/>
          </a:xfrm>
        </p:spPr>
        <p:txBody>
          <a:bodyPr wrap="square" anchor="t" anchorCtr="0">
            <a:normAutofit/>
          </a:bodyPr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buClr>
                <a:schemeClr val="tx1">
                  <a:lumMod val="65000"/>
                  <a:lumOff val="35000"/>
                </a:schemeClr>
              </a:buCl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Clr>
                <a:schemeClr val="tx1">
                  <a:lumMod val="65000"/>
                  <a:lumOff val="35000"/>
                </a:schemeClr>
              </a:buCl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buClr>
                <a:schemeClr val="tx1">
                  <a:lumMod val="65000"/>
                  <a:lumOff val="35000"/>
                </a:schemeClr>
              </a:buCl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text or click an icon to add other content types.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8489992" y="53524"/>
            <a:ext cx="6540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#SASGF</a:t>
            </a:r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626364" y="192024"/>
            <a:ext cx="7891272" cy="457200"/>
          </a:xfrm>
        </p:spPr>
        <p:txBody>
          <a:bodyPr>
            <a:noAutofit/>
          </a:bodyPr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3" hasCustomPrompt="1"/>
          </p:nvPr>
        </p:nvSpPr>
        <p:spPr>
          <a:xfrm>
            <a:off x="627641" y="640080"/>
            <a:ext cx="7891272" cy="274320"/>
          </a:xfrm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2200" b="0" cap="none" baseline="0">
                <a:solidFill>
                  <a:srgbClr val="71256A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4" hasCustomPrompt="1"/>
          </p:nvPr>
        </p:nvSpPr>
        <p:spPr>
          <a:xfrm>
            <a:off x="627641" y="1014984"/>
            <a:ext cx="3886200" cy="3639312"/>
          </a:xfrm>
        </p:spPr>
        <p:txBody>
          <a:bodyPr wrap="square" anchor="t" anchorCtr="0">
            <a:normAutofit/>
          </a:bodyPr>
          <a:lstStyle>
            <a:lvl1pPr>
              <a:defRPr sz="2400" baseline="0">
                <a:solidFill>
                  <a:schemeClr val="tx2"/>
                </a:solidFill>
                <a:latin typeface="+mn-lt"/>
              </a:defRPr>
            </a:lvl1pPr>
            <a:lvl2pPr>
              <a:defRPr sz="2000" baseline="0">
                <a:latin typeface="+mn-lt"/>
              </a:defRPr>
            </a:lvl2pPr>
            <a:lvl3pPr>
              <a:defRPr sz="1600" baseline="0">
                <a:latin typeface="+mn-lt"/>
              </a:defRPr>
            </a:lvl3pPr>
            <a:lvl4pPr>
              <a:defRPr sz="1200" baseline="0">
                <a:latin typeface="+mj-lt"/>
              </a:defRPr>
            </a:lvl4pPr>
            <a:lvl5pPr>
              <a:defRPr sz="1000" baseline="0">
                <a:latin typeface="+mj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 or click an icon to add other content types.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631436" y="1014984"/>
            <a:ext cx="3886200" cy="3639312"/>
          </a:xfrm>
        </p:spPr>
        <p:txBody>
          <a:bodyPr wrap="square" anchor="t" anchorCtr="0">
            <a:normAutofit/>
          </a:bodyPr>
          <a:lstStyle>
            <a:lvl1pPr>
              <a:defRPr sz="2400" baseline="0">
                <a:solidFill>
                  <a:schemeClr val="tx2"/>
                </a:solidFill>
                <a:latin typeface="+mn-lt"/>
              </a:defRPr>
            </a:lvl1pPr>
            <a:lvl2pPr>
              <a:defRPr sz="2000" baseline="0">
                <a:latin typeface="+mn-lt"/>
              </a:defRPr>
            </a:lvl2pPr>
            <a:lvl3pPr>
              <a:defRPr sz="1600" baseline="0">
                <a:latin typeface="+mn-lt"/>
              </a:defRPr>
            </a:lvl3pPr>
            <a:lvl4pPr>
              <a:defRPr sz="1200" baseline="0">
                <a:latin typeface="+mj-lt"/>
              </a:defRPr>
            </a:lvl4pPr>
            <a:lvl5pPr>
              <a:defRPr sz="1000" baseline="0">
                <a:latin typeface="+mj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 or click an icon to add other content types.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9413158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626364" y="192024"/>
            <a:ext cx="7891272" cy="45720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6364" y="1014984"/>
            <a:ext cx="7891272" cy="363931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lvl="0"/>
            <a:r>
              <a:rPr lang="en-US" dirty="0"/>
              <a:t>Click to add text or click an icon to add other content types.	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0" y="20635782"/>
            <a:ext cx="374904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SAS and all other SAS Institute Inc. product or service names are registered trademarks or trademarks of SAS Institute Inc. in the USA and other countries. ® indicates USA registration. Other brand and product names are trademarks of their respective companies.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152400" y="20788182"/>
            <a:ext cx="374904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SAS and all other SAS Institute Inc. product or service names are registered trademarks or trademarks of SAS Institute Inc. in the USA and other countries. ® indicates USA registration. Other brand and product names are trademarks of their respective companies.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0" y="4965552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" dirty="0">
                <a:solidFill>
                  <a:schemeClr val="bg1">
                    <a:lumMod val="50000"/>
                  </a:schemeClr>
                </a:solidFill>
              </a:rPr>
              <a:t>SAS and all other SAS Institute Inc. product or service names are registered trademarks or trademarks of SAS Institute Inc. in the USA and other countries. ® indicates USA registration. Other brand and product names are trademarks of their respective companies.</a:t>
            </a:r>
          </a:p>
          <a:p>
            <a:pPr algn="ctr"/>
            <a:endParaRPr lang="en-US" sz="5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8489992" y="53524"/>
            <a:ext cx="6540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1256A"/>
                </a:solidFill>
              </a:rPr>
              <a:t>#SASGF</a:t>
            </a:r>
          </a:p>
        </p:txBody>
      </p:sp>
    </p:spTree>
    <p:extLst>
      <p:ext uri="{BB962C8B-B14F-4D97-AF65-F5344CB8AC3E}">
        <p14:creationId xmlns:p14="http://schemas.microsoft.com/office/powerpoint/2010/main" val="524744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4" r:id="rId1"/>
    <p:sldLayoutId id="2147483936" r:id="rId2"/>
    <p:sldLayoutId id="2147483983" r:id="rId3"/>
    <p:sldLayoutId id="2147483927" r:id="rId4"/>
    <p:sldLayoutId id="2147483981" r:id="rId5"/>
    <p:sldLayoutId id="2147483928" r:id="rId6"/>
    <p:sldLayoutId id="2147483929" r:id="rId7"/>
    <p:sldLayoutId id="2147483982" r:id="rId8"/>
    <p:sldLayoutId id="2147483930" r:id="rId9"/>
    <p:sldLayoutId id="2147483980" r:id="rId10"/>
    <p:sldLayoutId id="2147483935" r:id="rId11"/>
    <p:sldLayoutId id="2147483941" r:id="rId12"/>
    <p:sldLayoutId id="2147483985" r:id="rId13"/>
    <p:sldLayoutId id="2147483986" r:id="rId14"/>
  </p:sldLayoutIdLst>
  <p:transition>
    <p:fade/>
  </p:transition>
  <p:hf sldNum="0" hdr="0" ftr="0" dt="0"/>
  <p:txStyles>
    <p:titleStyle>
      <a:lvl1pPr algn="ctr" defTabSz="182880" rtl="0" eaLnBrk="1" latinLnBrk="0" hangingPunct="1">
        <a:spcBef>
          <a:spcPct val="0"/>
        </a:spcBef>
        <a:buNone/>
        <a:defRPr lang="en-US" sz="2800" kern="1200" cap="none" baseline="0" dirty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365760" rtl="0" eaLnBrk="1" latinLnBrk="0" hangingPunct="1">
        <a:lnSpc>
          <a:spcPct val="85000"/>
        </a:lnSpc>
        <a:spcBef>
          <a:spcPts val="800"/>
        </a:spcBef>
        <a:spcAft>
          <a:spcPts val="0"/>
        </a:spcAft>
        <a:buClr>
          <a:schemeClr val="tx2"/>
        </a:buClr>
        <a:buSzPct val="80000"/>
        <a:buFont typeface="Arial" pitchFamily="34" charset="0"/>
        <a:buChar char="•"/>
        <a:defRPr sz="2800" b="0" kern="1200" cap="none" baseline="0">
          <a:solidFill>
            <a:schemeClr val="tx2"/>
          </a:solidFill>
          <a:latin typeface="+mn-lt"/>
          <a:ea typeface="+mn-ea"/>
          <a:cs typeface="+mn-cs"/>
        </a:defRPr>
      </a:lvl1pPr>
      <a:lvl2pPr marL="365760" indent="-182880" algn="l" defTabSz="365760" rtl="0" eaLnBrk="1" latinLnBrk="0" hangingPunct="1">
        <a:lnSpc>
          <a:spcPct val="85000"/>
        </a:lnSpc>
        <a:spcBef>
          <a:spcPts val="800"/>
        </a:spcBef>
        <a:spcAft>
          <a:spcPts val="0"/>
        </a:spcAft>
        <a:buClr>
          <a:schemeClr val="accent3"/>
        </a:buClr>
        <a:buSzPct val="80000"/>
        <a:buFont typeface="Arial" pitchFamily="34" charset="0"/>
        <a:buChar char="•"/>
        <a:tabLst/>
        <a:defRPr sz="2400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182880" algn="l" defTabSz="365760" rtl="0" eaLnBrk="1" latinLnBrk="0" hangingPunct="1">
        <a:lnSpc>
          <a:spcPct val="85000"/>
        </a:lnSpc>
        <a:spcBef>
          <a:spcPts val="800"/>
        </a:spcBef>
        <a:spcAft>
          <a:spcPts val="0"/>
        </a:spcAft>
        <a:buClr>
          <a:schemeClr val="tx2"/>
        </a:buClr>
        <a:buSzPct val="100000"/>
        <a:buFont typeface="Arial" charset="0"/>
        <a:buChar char="•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731520" indent="-182880" algn="l" defTabSz="365760" rtl="0" eaLnBrk="1" latinLnBrk="0" hangingPunct="1">
        <a:lnSpc>
          <a:spcPct val="120000"/>
        </a:lnSpc>
        <a:spcBef>
          <a:spcPts val="0"/>
        </a:spcBef>
        <a:buClr>
          <a:schemeClr val="tx1">
            <a:lumMod val="65000"/>
            <a:lumOff val="35000"/>
          </a:schemeClr>
        </a:buClr>
        <a:buSzPct val="100000"/>
        <a:buFont typeface="Calibri" panose="020F0502020204030204" pitchFamily="34" charset="0"/>
        <a:buChar char="-"/>
        <a:defRPr sz="12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14400" indent="-182880" algn="l" defTabSz="365760" rtl="0" eaLnBrk="1" latinLnBrk="0" hangingPunct="1">
        <a:lnSpc>
          <a:spcPct val="120000"/>
        </a:lnSpc>
        <a:spcBef>
          <a:spcPts val="0"/>
        </a:spcBef>
        <a:buClr>
          <a:schemeClr val="tx1">
            <a:lumMod val="65000"/>
            <a:lumOff val="35000"/>
          </a:schemeClr>
        </a:buClr>
        <a:buSzPct val="100000"/>
        <a:buFont typeface="Calibri" panose="020F0502020204030204" pitchFamily="34" charset="0"/>
        <a:buChar char="-"/>
        <a:defRPr sz="10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097280" indent="-182880" algn="l" defTabSz="3657600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SzPct val="80000"/>
        <a:buFont typeface="Arial" pitchFamily="34" charset="0"/>
        <a:buChar char="•"/>
        <a:defRPr sz="1000" kern="1200">
          <a:solidFill>
            <a:schemeClr val="tx2"/>
          </a:solidFill>
          <a:latin typeface="+mn-lt"/>
          <a:ea typeface="+mn-ea"/>
          <a:cs typeface="+mn-cs"/>
        </a:defRPr>
      </a:lvl6pPr>
      <a:lvl7pPr marL="1280160" indent="-182880" algn="l" defTabSz="3657600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SzPct val="80000"/>
        <a:buFont typeface="Arial" pitchFamily="34" charset="0"/>
        <a:buChar char="•"/>
        <a:defRPr sz="1000" kern="1200">
          <a:solidFill>
            <a:schemeClr val="tx2"/>
          </a:solidFill>
          <a:latin typeface="+mn-lt"/>
          <a:ea typeface="+mn-ea"/>
          <a:cs typeface="+mn-cs"/>
        </a:defRPr>
      </a:lvl7pPr>
      <a:lvl8pPr marL="1463040" indent="-182880" algn="l" defTabSz="914400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SzPct val="80000"/>
        <a:buFont typeface="Arial" pitchFamily="34" charset="0"/>
        <a:buChar char="•"/>
        <a:defRPr sz="1000" kern="1200">
          <a:solidFill>
            <a:schemeClr val="tx2"/>
          </a:solidFill>
          <a:latin typeface="+mn-lt"/>
          <a:ea typeface="+mn-ea"/>
          <a:cs typeface="+mn-cs"/>
        </a:defRPr>
      </a:lvl8pPr>
      <a:lvl9pPr marL="1645920" indent="-182880" algn="l" defTabSz="365760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SzPct val="80000"/>
        <a:buFont typeface="Arial" pitchFamily="34" charset="0"/>
        <a:buChar char="•"/>
        <a:defRPr sz="1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626364" y="192024"/>
            <a:ext cx="7891272" cy="45720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6364" y="1014984"/>
            <a:ext cx="7891272" cy="363931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lvl="0"/>
            <a:r>
              <a:rPr lang="en-US" dirty="0"/>
              <a:t>Click to add text or click an icon to add other content types.	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0" y="20635782"/>
            <a:ext cx="374904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SAS and all other SAS Institute Inc. product or service names are registered trademarks or trademarks of SAS Institute Inc. in the USA and other countries. ® indicates USA registration. Other brand and product names are trademarks of their respective companies.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152400" y="20788182"/>
            <a:ext cx="374904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SAS and all other SAS Institute Inc. product or service names are registered trademarks or trademarks of SAS Institute Inc. in the USA and other countries. ® indicates USA registration. Other brand and product names are trademarks of their respective companies.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0" y="4965552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" dirty="0">
                <a:solidFill>
                  <a:schemeClr val="bg1">
                    <a:lumMod val="50000"/>
                  </a:schemeClr>
                </a:solidFill>
              </a:rPr>
              <a:t>SAS and all other SAS Institute Inc. product or service names are registered trademarks or trademarks of SAS Institute Inc. in the USA and other countries. ® indicates USA registration. Other brand and product names are trademarks of their respective companies.</a:t>
            </a:r>
          </a:p>
          <a:p>
            <a:pPr algn="ctr"/>
            <a:endParaRPr lang="en-US" sz="5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8489992" y="53524"/>
            <a:ext cx="6540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9397"/>
                </a:solidFill>
              </a:rPr>
              <a:t>#SASGF</a:t>
            </a:r>
          </a:p>
        </p:txBody>
      </p:sp>
    </p:spTree>
    <p:extLst>
      <p:ext uri="{BB962C8B-B14F-4D97-AF65-F5344CB8AC3E}">
        <p14:creationId xmlns:p14="http://schemas.microsoft.com/office/powerpoint/2010/main" val="3726471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9" r:id="rId1"/>
    <p:sldLayoutId id="2147483990" r:id="rId2"/>
  </p:sldLayoutIdLst>
  <p:transition>
    <p:fade/>
  </p:transition>
  <p:hf sldNum="0" hdr="0" ftr="0" dt="0"/>
  <p:txStyles>
    <p:titleStyle>
      <a:lvl1pPr algn="ctr" defTabSz="182880" rtl="0" eaLnBrk="1" latinLnBrk="0" hangingPunct="1">
        <a:spcBef>
          <a:spcPct val="0"/>
        </a:spcBef>
        <a:buNone/>
        <a:defRPr lang="en-US" sz="2800" kern="1200" cap="none" baseline="0" dirty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365760" rtl="0" eaLnBrk="1" latinLnBrk="0" hangingPunct="1">
        <a:lnSpc>
          <a:spcPct val="85000"/>
        </a:lnSpc>
        <a:spcBef>
          <a:spcPts val="800"/>
        </a:spcBef>
        <a:spcAft>
          <a:spcPts val="0"/>
        </a:spcAft>
        <a:buClr>
          <a:schemeClr val="tx2"/>
        </a:buClr>
        <a:buSzPct val="80000"/>
        <a:buFont typeface="Arial" pitchFamily="34" charset="0"/>
        <a:buChar char="•"/>
        <a:defRPr sz="2800" b="0" kern="1200" cap="none" baseline="0">
          <a:solidFill>
            <a:schemeClr val="tx2"/>
          </a:solidFill>
          <a:latin typeface="+mn-lt"/>
          <a:ea typeface="+mn-ea"/>
          <a:cs typeface="+mn-cs"/>
        </a:defRPr>
      </a:lvl1pPr>
      <a:lvl2pPr marL="365760" indent="-182880" algn="l" defTabSz="365760" rtl="0" eaLnBrk="1" latinLnBrk="0" hangingPunct="1">
        <a:lnSpc>
          <a:spcPct val="85000"/>
        </a:lnSpc>
        <a:spcBef>
          <a:spcPts val="800"/>
        </a:spcBef>
        <a:spcAft>
          <a:spcPts val="0"/>
        </a:spcAft>
        <a:buClr>
          <a:schemeClr val="accent3"/>
        </a:buClr>
        <a:buSzPct val="80000"/>
        <a:buFont typeface="Arial" pitchFamily="34" charset="0"/>
        <a:buChar char="•"/>
        <a:tabLst/>
        <a:defRPr sz="2400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182880" algn="l" defTabSz="365760" rtl="0" eaLnBrk="1" latinLnBrk="0" hangingPunct="1">
        <a:lnSpc>
          <a:spcPct val="85000"/>
        </a:lnSpc>
        <a:spcBef>
          <a:spcPts val="800"/>
        </a:spcBef>
        <a:spcAft>
          <a:spcPts val="0"/>
        </a:spcAft>
        <a:buClr>
          <a:schemeClr val="tx2"/>
        </a:buClr>
        <a:buSzPct val="100000"/>
        <a:buFont typeface="Arial" charset="0"/>
        <a:buChar char="•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731520" indent="-182880" algn="l" defTabSz="365760" rtl="0" eaLnBrk="1" latinLnBrk="0" hangingPunct="1">
        <a:lnSpc>
          <a:spcPct val="120000"/>
        </a:lnSpc>
        <a:spcBef>
          <a:spcPts val="0"/>
        </a:spcBef>
        <a:buClr>
          <a:schemeClr val="tx1">
            <a:lumMod val="65000"/>
            <a:lumOff val="35000"/>
          </a:schemeClr>
        </a:buClr>
        <a:buSzPct val="100000"/>
        <a:buFont typeface="Calibri" panose="020F0502020204030204" pitchFamily="34" charset="0"/>
        <a:buChar char="-"/>
        <a:defRPr sz="12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14400" indent="-182880" algn="l" defTabSz="365760" rtl="0" eaLnBrk="1" latinLnBrk="0" hangingPunct="1">
        <a:lnSpc>
          <a:spcPct val="120000"/>
        </a:lnSpc>
        <a:spcBef>
          <a:spcPts val="0"/>
        </a:spcBef>
        <a:buClr>
          <a:schemeClr val="tx1">
            <a:lumMod val="65000"/>
            <a:lumOff val="35000"/>
          </a:schemeClr>
        </a:buClr>
        <a:buSzPct val="100000"/>
        <a:buFont typeface="Calibri" panose="020F0502020204030204" pitchFamily="34" charset="0"/>
        <a:buChar char="-"/>
        <a:defRPr sz="10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097280" indent="-182880" algn="l" defTabSz="3657600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SzPct val="80000"/>
        <a:buFont typeface="Arial" pitchFamily="34" charset="0"/>
        <a:buChar char="•"/>
        <a:defRPr sz="1000" kern="1200">
          <a:solidFill>
            <a:schemeClr val="tx2"/>
          </a:solidFill>
          <a:latin typeface="+mn-lt"/>
          <a:ea typeface="+mn-ea"/>
          <a:cs typeface="+mn-cs"/>
        </a:defRPr>
      </a:lvl6pPr>
      <a:lvl7pPr marL="1280160" indent="-182880" algn="l" defTabSz="3657600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SzPct val="80000"/>
        <a:buFont typeface="Arial" pitchFamily="34" charset="0"/>
        <a:buChar char="•"/>
        <a:defRPr sz="1000" kern="1200">
          <a:solidFill>
            <a:schemeClr val="tx2"/>
          </a:solidFill>
          <a:latin typeface="+mn-lt"/>
          <a:ea typeface="+mn-ea"/>
          <a:cs typeface="+mn-cs"/>
        </a:defRPr>
      </a:lvl7pPr>
      <a:lvl8pPr marL="1463040" indent="-182880" algn="l" defTabSz="914400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SzPct val="80000"/>
        <a:buFont typeface="Arial" pitchFamily="34" charset="0"/>
        <a:buChar char="•"/>
        <a:defRPr sz="1000" kern="1200">
          <a:solidFill>
            <a:schemeClr val="tx2"/>
          </a:solidFill>
          <a:latin typeface="+mn-lt"/>
          <a:ea typeface="+mn-ea"/>
          <a:cs typeface="+mn-cs"/>
        </a:defRPr>
      </a:lvl8pPr>
      <a:lvl9pPr marL="1645920" indent="-182880" algn="l" defTabSz="365760" rtl="0" eaLnBrk="1" latinLnBrk="0" hangingPunct="1">
        <a:lnSpc>
          <a:spcPct val="120000"/>
        </a:lnSpc>
        <a:spcBef>
          <a:spcPts val="0"/>
        </a:spcBef>
        <a:buClr>
          <a:schemeClr val="accent1"/>
        </a:buClr>
        <a:buSzPct val="80000"/>
        <a:buFont typeface="Arial" pitchFamily="34" charset="0"/>
        <a:buChar char="•"/>
        <a:defRPr sz="1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5.mp4"/><Relationship Id="rId1" Type="http://schemas.microsoft.com/office/2007/relationships/media" Target="../media/media15.mp4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6.mp4"/><Relationship Id="rId1" Type="http://schemas.microsoft.com/office/2007/relationships/media" Target="../media/media16.mp4"/><Relationship Id="rId5" Type="http://schemas.openxmlformats.org/officeDocument/2006/relationships/image" Target="../media/image26.png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7.mp4"/><Relationship Id="rId1" Type="http://schemas.microsoft.com/office/2007/relationships/media" Target="../media/media17.mp4"/><Relationship Id="rId5" Type="http://schemas.openxmlformats.org/officeDocument/2006/relationships/image" Target="../media/image27.png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8.mp4"/><Relationship Id="rId1" Type="http://schemas.microsoft.com/office/2007/relationships/media" Target="../media/media18.mp4"/><Relationship Id="rId5" Type="http://schemas.openxmlformats.org/officeDocument/2006/relationships/image" Target="../media/image28.png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9.mp4"/><Relationship Id="rId1" Type="http://schemas.microsoft.com/office/2007/relationships/media" Target="../media/media19.mp4"/><Relationship Id="rId5" Type="http://schemas.openxmlformats.org/officeDocument/2006/relationships/image" Target="../media/image29.png"/><Relationship Id="rId4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20.mp4"/><Relationship Id="rId1" Type="http://schemas.microsoft.com/office/2007/relationships/media" Target="../media/media20.mp4"/><Relationship Id="rId5" Type="http://schemas.openxmlformats.org/officeDocument/2006/relationships/image" Target="../media/image30.png"/><Relationship Id="rId4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1.mp4"/><Relationship Id="rId1" Type="http://schemas.microsoft.com/office/2007/relationships/media" Target="../media/media21.mp4"/><Relationship Id="rId5" Type="http://schemas.openxmlformats.org/officeDocument/2006/relationships/image" Target="../media/image31.png"/><Relationship Id="rId4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1269668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Automatically Replace Task 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6C7A95-26C9-43E2-893F-7AD0974F64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RecordingVideo_5">
            <a:hlinkClick r:id="" action="ppaction://media"/>
            <a:extLst>
              <a:ext uri="{FF2B5EF4-FFF2-40B4-BE49-F238E27FC236}">
                <a16:creationId xmlns:a16="http://schemas.microsoft.com/office/drawing/2014/main" id="{2857FEA6-9C4C-4648-AFB2-7FEC18A7C05D}"/>
              </a:ext>
            </a:extLst>
          </p:cNvPr>
          <p:cNvPicPr>
            <a:picLocks noGrp="1" noChangeAspect="1"/>
          </p:cNvPicPr>
          <p:nvPr>
            <p:ph sz="quarter"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58950" y="1016000"/>
            <a:ext cx="5626100" cy="3643313"/>
          </a:xfrm>
          <a:prstGeom prst="rect">
            <a:avLst/>
          </a:prstGeom>
          <a:ln w="63500" cap="sq">
            <a:solidFill>
              <a:srgbClr val="FFFFFF"/>
            </a:solidFill>
            <a:prstDash val="solid"/>
            <a:miter lim="800000"/>
          </a:ln>
          <a:effectLst/>
          <a:scene3d>
            <a:camera prst="orthographicFront"/>
            <a:lightRig rig="soft" dir="t"/>
          </a:scene3d>
          <a:sp3d contourW="6350">
            <a:contourClr>
              <a:srgbClr val="000000"/>
            </a:contourClr>
          </a:sp3d>
        </p:spPr>
      </p:pic>
    </p:spTree>
    <p:extLst>
      <p:ext uri="{BB962C8B-B14F-4D97-AF65-F5344CB8AC3E}">
        <p14:creationId xmlns:p14="http://schemas.microsoft.com/office/powerpoint/2010/main" val="162559957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 Automatically Submit Custom SAS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6A40BC-7AD8-49AA-A8D7-9ECE9D15A35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RecordingVideo_6">
            <a:hlinkClick r:id="" action="ppaction://media"/>
            <a:extLst>
              <a:ext uri="{FF2B5EF4-FFF2-40B4-BE49-F238E27FC236}">
                <a16:creationId xmlns:a16="http://schemas.microsoft.com/office/drawing/2014/main" id="{5CB8773F-9DEF-4306-9B20-04442721953F}"/>
              </a:ext>
            </a:extLst>
          </p:cNvPr>
          <p:cNvPicPr>
            <a:picLocks noGrp="1" noChangeAspect="1"/>
          </p:cNvPicPr>
          <p:nvPr>
            <p:ph sz="quarter"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58950" y="1016000"/>
            <a:ext cx="5626100" cy="3643313"/>
          </a:xfrm>
          <a:prstGeom prst="rect">
            <a:avLst/>
          </a:prstGeom>
          <a:ln w="63500" cap="sq">
            <a:solidFill>
              <a:srgbClr val="FFFFFF"/>
            </a:solidFill>
            <a:prstDash val="solid"/>
            <a:miter lim="800000"/>
          </a:ln>
          <a:effectLst/>
          <a:scene3d>
            <a:camera prst="orthographicFront"/>
            <a:lightRig rig="soft" dir="t"/>
          </a:scene3d>
          <a:sp3d contourW="6350">
            <a:contourClr>
              <a:srgbClr val="000000"/>
            </a:contourClr>
          </a:sp3d>
        </p:spPr>
      </p:pic>
    </p:spTree>
    <p:extLst>
      <p:ext uri="{BB962C8B-B14F-4D97-AF65-F5344CB8AC3E}">
        <p14:creationId xmlns:p14="http://schemas.microsoft.com/office/powerpoint/2010/main" val="287988951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03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8711E-6E95-44C5-8A41-F0014A1A6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Editor!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E25D55-651C-4904-85E2-37913CBBF3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62354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 Turn on Line Numbers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3C266-8372-4E4A-A075-6E439B74A7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ShowLineNumberss">
            <a:hlinkClick r:id="" action="ppaction://media"/>
            <a:extLst>
              <a:ext uri="{FF2B5EF4-FFF2-40B4-BE49-F238E27FC236}">
                <a16:creationId xmlns:a16="http://schemas.microsoft.com/office/drawing/2014/main" id="{BE73D0A1-0A88-412D-B4AB-12E65A0CC90A}"/>
              </a:ext>
            </a:extLst>
          </p:cNvPr>
          <p:cNvPicPr>
            <a:picLocks noGrp="1" noChangeAspect="1"/>
          </p:cNvPicPr>
          <p:nvPr>
            <p:ph sz="quarter"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16227" y="750093"/>
            <a:ext cx="6093333" cy="3643313"/>
          </a:xfrm>
        </p:spPr>
      </p:pic>
    </p:spTree>
    <p:extLst>
      <p:ext uri="{BB962C8B-B14F-4D97-AF65-F5344CB8AC3E}">
        <p14:creationId xmlns:p14="http://schemas.microsoft.com/office/powerpoint/2010/main" val="22077459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 Automatically Format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49F71-630B-4C57-9ECD-9EEC4F56B48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formatCode">
            <a:hlinkClick r:id="" action="ppaction://media"/>
            <a:extLst>
              <a:ext uri="{FF2B5EF4-FFF2-40B4-BE49-F238E27FC236}">
                <a16:creationId xmlns:a16="http://schemas.microsoft.com/office/drawing/2014/main" id="{C5425BC0-79BC-45A1-B7FB-DC3239590B74}"/>
              </a:ext>
            </a:extLst>
          </p:cNvPr>
          <p:cNvPicPr>
            <a:picLocks noGrp="1" noChangeAspect="1"/>
          </p:cNvPicPr>
          <p:nvPr>
            <p:ph sz="quarter"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43868" y="860107"/>
            <a:ext cx="5656263" cy="3643313"/>
          </a:xfrm>
        </p:spPr>
      </p:pic>
    </p:spTree>
    <p:extLst>
      <p:ext uri="{BB962C8B-B14F-4D97-AF65-F5344CB8AC3E}">
        <p14:creationId xmlns:p14="http://schemas.microsoft.com/office/powerpoint/2010/main" val="384404029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9. Copy a Column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30F30-977E-43C7-B483-FA5A107E01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RecordingVideo_9">
            <a:hlinkClick r:id="" action="ppaction://media"/>
            <a:extLst>
              <a:ext uri="{FF2B5EF4-FFF2-40B4-BE49-F238E27FC236}">
                <a16:creationId xmlns:a16="http://schemas.microsoft.com/office/drawing/2014/main" id="{D8F41212-6C9C-4C4C-A378-A595842329DD}"/>
              </a:ext>
            </a:extLst>
          </p:cNvPr>
          <p:cNvPicPr>
            <a:picLocks noGrp="1" noChangeAspect="1"/>
          </p:cNvPicPr>
          <p:nvPr>
            <p:ph sz="quarter"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58950" y="1016000"/>
            <a:ext cx="5626100" cy="3643313"/>
          </a:xfrm>
          <a:prstGeom prst="rect">
            <a:avLst/>
          </a:prstGeom>
          <a:ln w="63500" cap="sq">
            <a:solidFill>
              <a:srgbClr val="FFFFFF"/>
            </a:solidFill>
            <a:prstDash val="solid"/>
            <a:miter lim="800000"/>
          </a:ln>
          <a:effectLst/>
          <a:scene3d>
            <a:camera prst="orthographicFront"/>
            <a:lightRig rig="soft" dir="t"/>
          </a:scene3d>
          <a:sp3d contourW="6350">
            <a:contourClr>
              <a:srgbClr val="000000"/>
            </a:contourClr>
          </a:sp3d>
        </p:spPr>
      </p:pic>
    </p:spTree>
    <p:extLst>
      <p:ext uri="{BB962C8B-B14F-4D97-AF65-F5344CB8AC3E}">
        <p14:creationId xmlns:p14="http://schemas.microsoft.com/office/powerpoint/2010/main" val="382033157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A30AA-AA15-40A3-91A8-4368BED12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10: Drag &amp; Drop Data Set Names and Variables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63FE92-239D-410B-A733-07DE39364BE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DragVars">
            <a:hlinkClick r:id="" action="ppaction://media"/>
            <a:extLst>
              <a:ext uri="{FF2B5EF4-FFF2-40B4-BE49-F238E27FC236}">
                <a16:creationId xmlns:a16="http://schemas.microsoft.com/office/drawing/2014/main" id="{6132F4F5-D60A-43E7-B20E-94EF6A3C4530}"/>
              </a:ext>
            </a:extLst>
          </p:cNvPr>
          <p:cNvPicPr>
            <a:picLocks noGrp="1" noChangeAspect="1"/>
          </p:cNvPicPr>
          <p:nvPr>
            <p:ph sz="quarter"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93838" y="1016000"/>
            <a:ext cx="6156325" cy="3643313"/>
          </a:xfrm>
        </p:spPr>
      </p:pic>
    </p:spTree>
    <p:extLst>
      <p:ext uri="{BB962C8B-B14F-4D97-AF65-F5344CB8AC3E}">
        <p14:creationId xmlns:p14="http://schemas.microsoft.com/office/powerpoint/2010/main" val="35498002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11. Select Server for Code Execution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9D3DEF-AAF2-4753-992B-7F55EB032B0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selectServer">
            <a:hlinkClick r:id="" action="ppaction://media"/>
            <a:extLst>
              <a:ext uri="{FF2B5EF4-FFF2-40B4-BE49-F238E27FC236}">
                <a16:creationId xmlns:a16="http://schemas.microsoft.com/office/drawing/2014/main" id="{19A458AB-6CF5-4D09-9902-D8AC4BDF5D6E}"/>
              </a:ext>
            </a:extLst>
          </p:cNvPr>
          <p:cNvPicPr>
            <a:picLocks noGrp="1" noChangeAspect="1"/>
          </p:cNvPicPr>
          <p:nvPr>
            <p:ph sz="quarter"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43125" y="1016000"/>
            <a:ext cx="4857750" cy="3643313"/>
          </a:xfrm>
        </p:spPr>
      </p:pic>
    </p:spTree>
    <p:extLst>
      <p:ext uri="{BB962C8B-B14F-4D97-AF65-F5344CB8AC3E}">
        <p14:creationId xmlns:p14="http://schemas.microsoft.com/office/powerpoint/2010/main" val="52653100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8711E-6E95-44C5-8A41-F0014A1A6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 and Status!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C66E5-4A22-43F7-BD20-FB3F0424F7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438628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12. Enable Project Logging and Find Errors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7269B3-7DD0-4F22-864E-AE4175A5328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RecordingVideo_13">
            <a:hlinkClick r:id="" action="ppaction://media"/>
            <a:extLst>
              <a:ext uri="{FF2B5EF4-FFF2-40B4-BE49-F238E27FC236}">
                <a16:creationId xmlns:a16="http://schemas.microsoft.com/office/drawing/2014/main" id="{0FD2B408-3C20-4C94-9212-563DD97DD377}"/>
              </a:ext>
            </a:extLst>
          </p:cNvPr>
          <p:cNvPicPr>
            <a:picLocks noGrp="1" noChangeAspect="1"/>
          </p:cNvPicPr>
          <p:nvPr>
            <p:ph sz="quarter"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58950" y="1016000"/>
            <a:ext cx="5626100" cy="3643313"/>
          </a:xfrm>
          <a:prstGeom prst="rect">
            <a:avLst/>
          </a:prstGeom>
          <a:ln w="63500" cap="sq">
            <a:solidFill>
              <a:srgbClr val="FFFFFF"/>
            </a:solidFill>
            <a:prstDash val="solid"/>
            <a:miter lim="800000"/>
          </a:ln>
          <a:effectLst/>
          <a:scene3d>
            <a:camera prst="orthographicFront"/>
            <a:lightRig rig="soft" dir="t"/>
          </a:scene3d>
          <a:sp3d contourW="6350">
            <a:contourClr>
              <a:srgbClr val="000000"/>
            </a:contourClr>
          </a:sp3d>
        </p:spPr>
      </p:pic>
    </p:spTree>
    <p:extLst>
      <p:ext uri="{BB962C8B-B14F-4D97-AF65-F5344CB8AC3E}">
        <p14:creationId xmlns:p14="http://schemas.microsoft.com/office/powerpoint/2010/main" val="295156371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3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8711E-6E95-44C5-8A41-F0014A1A6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 in 20: Quick Tips for SAS Enterprise Guide Users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235B25-F395-40B9-BDFD-A45622E7AA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Kelly Gray, SAS Institute </a:t>
            </a:r>
          </a:p>
        </p:txBody>
      </p:sp>
    </p:spTree>
    <p:extLst>
      <p:ext uri="{BB962C8B-B14F-4D97-AF65-F5344CB8AC3E}">
        <p14:creationId xmlns:p14="http://schemas.microsoft.com/office/powerpoint/2010/main" val="695983803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13. Status Updates for a Running Program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0FD9D3-E0D6-4414-86B0-1D27D226C1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sysecho">
            <a:hlinkClick r:id="" action="ppaction://media"/>
            <a:extLst>
              <a:ext uri="{FF2B5EF4-FFF2-40B4-BE49-F238E27FC236}">
                <a16:creationId xmlns:a16="http://schemas.microsoft.com/office/drawing/2014/main" id="{3548DA7E-1A1A-4ADF-8369-4763997ED9F8}"/>
              </a:ext>
            </a:extLst>
          </p:cNvPr>
          <p:cNvPicPr>
            <a:picLocks noGrp="1" noChangeAspect="1"/>
          </p:cNvPicPr>
          <p:nvPr>
            <p:ph sz="quarter"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47825" y="1016000"/>
            <a:ext cx="5848350" cy="3643313"/>
          </a:xfrm>
        </p:spPr>
      </p:pic>
    </p:spTree>
    <p:extLst>
      <p:ext uri="{BB962C8B-B14F-4D97-AF65-F5344CB8AC3E}">
        <p14:creationId xmlns:p14="http://schemas.microsoft.com/office/powerpoint/2010/main" val="211211056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14. Declutter Log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5BDF3C-BB86-4C66-BF3A-C641B2479D9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RecordingVideo_14">
            <a:hlinkClick r:id="" action="ppaction://media"/>
            <a:extLst>
              <a:ext uri="{FF2B5EF4-FFF2-40B4-BE49-F238E27FC236}">
                <a16:creationId xmlns:a16="http://schemas.microsoft.com/office/drawing/2014/main" id="{72C8D132-3A4F-4B1A-AE78-EE7A50C4604D}"/>
              </a:ext>
            </a:extLst>
          </p:cNvPr>
          <p:cNvPicPr>
            <a:picLocks noGrp="1" noChangeAspect="1"/>
          </p:cNvPicPr>
          <p:nvPr>
            <p:ph sz="quarter"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58950" y="1016000"/>
            <a:ext cx="5626100" cy="3643313"/>
          </a:xfrm>
          <a:prstGeom prst="rect">
            <a:avLst/>
          </a:prstGeom>
          <a:ln w="63500" cap="sq">
            <a:solidFill>
              <a:srgbClr val="FFFFFF"/>
            </a:solidFill>
            <a:prstDash val="solid"/>
            <a:miter lim="800000"/>
          </a:ln>
          <a:effectLst/>
          <a:scene3d>
            <a:camera prst="orthographicFront"/>
            <a:lightRig rig="soft" dir="t"/>
          </a:scene3d>
          <a:sp3d contourW="6350">
            <a:contourClr>
              <a:srgbClr val="000000"/>
            </a:contourClr>
          </a:sp3d>
        </p:spPr>
      </p:pic>
    </p:spTree>
    <p:extLst>
      <p:ext uri="{BB962C8B-B14F-4D97-AF65-F5344CB8AC3E}">
        <p14:creationId xmlns:p14="http://schemas.microsoft.com/office/powerpoint/2010/main" val="40377820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84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8711E-6E95-44C5-8A41-F0014A1A6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and Queries!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4BA932-82DE-465E-8BD8-935EF4AD28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432485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15. Find the Right Task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8A2E81-B3FB-4411-918A-6173E637CA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RecordingVideo_15">
            <a:hlinkClick r:id="" action="ppaction://media"/>
            <a:extLst>
              <a:ext uri="{FF2B5EF4-FFF2-40B4-BE49-F238E27FC236}">
                <a16:creationId xmlns:a16="http://schemas.microsoft.com/office/drawing/2014/main" id="{2E4B259C-BC00-4910-84A4-8339AFCB1877}"/>
              </a:ext>
            </a:extLst>
          </p:cNvPr>
          <p:cNvPicPr>
            <a:picLocks noGrp="1" noChangeAspect="1"/>
          </p:cNvPicPr>
          <p:nvPr>
            <p:ph sz="quarter"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31913" y="1016000"/>
            <a:ext cx="6480175" cy="3643313"/>
          </a:xfrm>
          <a:prstGeom prst="rect">
            <a:avLst/>
          </a:prstGeom>
          <a:ln w="63500" cap="sq">
            <a:solidFill>
              <a:srgbClr val="FFFFFF"/>
            </a:solidFill>
            <a:prstDash val="solid"/>
            <a:miter lim="800000"/>
          </a:ln>
          <a:effectLst/>
          <a:scene3d>
            <a:camera prst="orthographicFront"/>
            <a:lightRig rig="soft" dir="t"/>
          </a:scene3d>
          <a:sp3d contourW="6350">
            <a:contourClr>
              <a:srgbClr val="000000"/>
            </a:contourClr>
          </a:sp3d>
        </p:spPr>
      </p:pic>
    </p:spTree>
    <p:extLst>
      <p:ext uri="{BB962C8B-B14F-4D97-AF65-F5344CB8AC3E}">
        <p14:creationId xmlns:p14="http://schemas.microsoft.com/office/powerpoint/2010/main" val="259084834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8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16. Filter and Sort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5F2C2-7BDC-4E25-8C67-0E1B63DB30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RecordingVideo_16">
            <a:hlinkClick r:id="" action="ppaction://media"/>
            <a:extLst>
              <a:ext uri="{FF2B5EF4-FFF2-40B4-BE49-F238E27FC236}">
                <a16:creationId xmlns:a16="http://schemas.microsoft.com/office/drawing/2014/main" id="{C04DC4F1-BD6A-443A-A7A2-2A368B234121}"/>
              </a:ext>
            </a:extLst>
          </p:cNvPr>
          <p:cNvPicPr>
            <a:picLocks noGrp="1" noChangeAspect="1"/>
          </p:cNvPicPr>
          <p:nvPr>
            <p:ph sz="quarter"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31913" y="1016000"/>
            <a:ext cx="6480175" cy="3643313"/>
          </a:xfrm>
          <a:prstGeom prst="rect">
            <a:avLst/>
          </a:prstGeom>
          <a:ln w="63500" cap="sq">
            <a:solidFill>
              <a:srgbClr val="FFFFFF"/>
            </a:solidFill>
            <a:prstDash val="solid"/>
            <a:miter lim="800000"/>
          </a:ln>
          <a:effectLst/>
          <a:scene3d>
            <a:camera prst="orthographicFront"/>
            <a:lightRig rig="soft" dir="t"/>
          </a:scene3d>
          <a:sp3d contourW="6350">
            <a:contourClr>
              <a:srgbClr val="000000"/>
            </a:contourClr>
          </a:sp3d>
        </p:spPr>
      </p:pic>
    </p:spTree>
    <p:extLst>
      <p:ext uri="{BB962C8B-B14F-4D97-AF65-F5344CB8AC3E}">
        <p14:creationId xmlns:p14="http://schemas.microsoft.com/office/powerpoint/2010/main" val="336683191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8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17. Create Dynamic Queries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0B002B-C844-4E19-8745-683808EF98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RecordingVideo_17">
            <a:hlinkClick r:id="" action="ppaction://media"/>
            <a:extLst>
              <a:ext uri="{FF2B5EF4-FFF2-40B4-BE49-F238E27FC236}">
                <a16:creationId xmlns:a16="http://schemas.microsoft.com/office/drawing/2014/main" id="{1766B404-2292-4A43-BBC5-9606E47F8EEF}"/>
              </a:ext>
            </a:extLst>
          </p:cNvPr>
          <p:cNvPicPr>
            <a:picLocks noGrp="1" noChangeAspect="1"/>
          </p:cNvPicPr>
          <p:nvPr>
            <p:ph sz="quarter"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31913" y="1016000"/>
            <a:ext cx="6480175" cy="3643313"/>
          </a:xfrm>
          <a:prstGeom prst="rect">
            <a:avLst/>
          </a:prstGeom>
          <a:ln w="63500" cap="sq">
            <a:solidFill>
              <a:srgbClr val="FFFFFF"/>
            </a:solidFill>
            <a:prstDash val="solid"/>
            <a:miter lim="800000"/>
          </a:ln>
          <a:effectLst/>
          <a:scene3d>
            <a:camera prst="orthographicFront"/>
            <a:lightRig rig="soft" dir="t"/>
          </a:scene3d>
          <a:sp3d contourW="6350">
            <a:contourClr>
              <a:srgbClr val="000000"/>
            </a:contourClr>
          </a:sp3d>
        </p:spPr>
      </p:pic>
    </p:spTree>
    <p:extLst>
      <p:ext uri="{BB962C8B-B14F-4D97-AF65-F5344CB8AC3E}">
        <p14:creationId xmlns:p14="http://schemas.microsoft.com/office/powerpoint/2010/main" val="353641488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8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18. Resize Columns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0B002B-C844-4E19-8745-683808EF98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ResizeColumns">
            <a:hlinkClick r:id="" action="ppaction://media"/>
            <a:extLst>
              <a:ext uri="{FF2B5EF4-FFF2-40B4-BE49-F238E27FC236}">
                <a16:creationId xmlns:a16="http://schemas.microsoft.com/office/drawing/2014/main" id="{522699A6-9467-4A20-ACDE-6CB08824774E}"/>
              </a:ext>
            </a:extLst>
          </p:cNvPr>
          <p:cNvPicPr>
            <a:picLocks noGrp="1" noChangeAspect="1"/>
          </p:cNvPicPr>
          <p:nvPr>
            <p:ph sz="quarter"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43125" y="1016000"/>
            <a:ext cx="4857750" cy="3643313"/>
          </a:xfrm>
        </p:spPr>
      </p:pic>
    </p:spTree>
    <p:extLst>
      <p:ext uri="{BB962C8B-B14F-4D97-AF65-F5344CB8AC3E}">
        <p14:creationId xmlns:p14="http://schemas.microsoft.com/office/powerpoint/2010/main" val="14991144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19. Extract Code From Tasks &amp; Queries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724C17-CBB6-4730-9A2D-0191BD489A5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ExtractCode">
            <a:hlinkClick r:id="" action="ppaction://media"/>
            <a:extLst>
              <a:ext uri="{FF2B5EF4-FFF2-40B4-BE49-F238E27FC236}">
                <a16:creationId xmlns:a16="http://schemas.microsoft.com/office/drawing/2014/main" id="{E42EF8CD-2D83-41BE-A48F-2E6C69352FED}"/>
              </a:ext>
            </a:extLst>
          </p:cNvPr>
          <p:cNvPicPr>
            <a:picLocks noGrp="1" noChangeAspect="1"/>
          </p:cNvPicPr>
          <p:nvPr>
            <p:ph sz="quarter"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45336" y="905256"/>
            <a:ext cx="6126480" cy="3652457"/>
          </a:xfrm>
        </p:spPr>
      </p:pic>
    </p:spTree>
    <p:extLst>
      <p:ext uri="{BB962C8B-B14F-4D97-AF65-F5344CB8AC3E}">
        <p14:creationId xmlns:p14="http://schemas.microsoft.com/office/powerpoint/2010/main" val="300998464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20. Create Stored Process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8D42DF-A84C-4D9B-B4B8-138265722B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RecordingVideo_19">
            <a:hlinkClick r:id="" action="ppaction://media"/>
            <a:extLst>
              <a:ext uri="{FF2B5EF4-FFF2-40B4-BE49-F238E27FC236}">
                <a16:creationId xmlns:a16="http://schemas.microsoft.com/office/drawing/2014/main" id="{BDD0C7C6-F4FD-4FFB-A83C-BDA0B51347CA}"/>
              </a:ext>
            </a:extLst>
          </p:cNvPr>
          <p:cNvPicPr>
            <a:picLocks noGrp="1" noChangeAspect="1"/>
          </p:cNvPicPr>
          <p:nvPr>
            <p:ph sz="quarter"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58950" y="1016000"/>
            <a:ext cx="5626100" cy="3643313"/>
          </a:xfrm>
          <a:prstGeom prst="rect">
            <a:avLst/>
          </a:prstGeom>
          <a:ln w="63500" cap="sq">
            <a:solidFill>
              <a:srgbClr val="FFFFFF"/>
            </a:solidFill>
            <a:prstDash val="solid"/>
            <a:miter lim="800000"/>
          </a:ln>
          <a:effectLst/>
          <a:scene3d>
            <a:camera prst="orthographicFront"/>
            <a:lightRig rig="soft" dir="t"/>
          </a:scene3d>
          <a:sp3d contourW="6350">
            <a:contourClr>
              <a:srgbClr val="000000"/>
            </a:contourClr>
          </a:sp3d>
        </p:spPr>
      </p:pic>
    </p:spTree>
    <p:extLst>
      <p:ext uri="{BB962C8B-B14F-4D97-AF65-F5344CB8AC3E}">
        <p14:creationId xmlns:p14="http://schemas.microsoft.com/office/powerpoint/2010/main" val="220554145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We made it!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0C1FFD-2ED2-410B-B09D-8C86CDAB74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37472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Kelly Gray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 am a 20 year SAS user who loves manipulating data. I have a degree in Journalism from the University of North Carolina at Chapel Hill, and a Certificate in Computer Programming from North Carolina State University. I've worked in Technical Support, Education, Sales, and Marketing and love sharing my knowledge of programming and reporting using SAS.</a:t>
            </a:r>
          </a:p>
        </p:txBody>
      </p:sp>
    </p:spTree>
    <p:extLst>
      <p:ext uri="{BB962C8B-B14F-4D97-AF65-F5344CB8AC3E}">
        <p14:creationId xmlns:p14="http://schemas.microsoft.com/office/powerpoint/2010/main" val="499915067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Tip: Search Project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472C1EF-5964-4786-911B-385DB1F5E0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RecordingVideo_21">
            <a:hlinkClick r:id="" action="ppaction://media"/>
            <a:extLst>
              <a:ext uri="{FF2B5EF4-FFF2-40B4-BE49-F238E27FC236}">
                <a16:creationId xmlns:a16="http://schemas.microsoft.com/office/drawing/2014/main" id="{D24CF3F6-FE6C-48F4-9AC9-04B29DE8D013}"/>
              </a:ext>
            </a:extLst>
          </p:cNvPr>
          <p:cNvPicPr>
            <a:picLocks noGrp="1" noChangeAspect="1"/>
          </p:cNvPicPr>
          <p:nvPr>
            <p:ph sz="quarter"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58950" y="1016000"/>
            <a:ext cx="5626100" cy="3643313"/>
          </a:xfrm>
        </p:spPr>
      </p:pic>
    </p:spTree>
    <p:extLst>
      <p:ext uri="{BB962C8B-B14F-4D97-AF65-F5344CB8AC3E}">
        <p14:creationId xmlns:p14="http://schemas.microsoft.com/office/powerpoint/2010/main" val="157164031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Kelly Gray</a:t>
            </a:r>
            <a:br>
              <a:rPr lang="en-US" dirty="0"/>
            </a:br>
            <a:r>
              <a:rPr lang="en-US" dirty="0"/>
              <a:t>Kelly.Gray@sas.com</a:t>
            </a:r>
          </a:p>
          <a:p>
            <a:endParaRPr lang="en-US" dirty="0"/>
          </a:p>
          <a:p>
            <a:r>
              <a:rPr lang="en-US" sz="3200" dirty="0">
                <a:latin typeface="+mj-lt"/>
                <a:ea typeface="+mj-ea"/>
                <a:cs typeface="+mj-cs"/>
              </a:rPr>
              <a:t>Reminder:</a:t>
            </a:r>
            <a:br>
              <a:rPr lang="en-US" dirty="0"/>
            </a:br>
            <a:r>
              <a:rPr lang="en-US" dirty="0"/>
              <a:t>Complete your session survey in the conference mobile app. </a:t>
            </a:r>
          </a:p>
        </p:txBody>
      </p:sp>
    </p:spTree>
    <p:extLst>
      <p:ext uri="{BB962C8B-B14F-4D97-AF65-F5344CB8AC3E}">
        <p14:creationId xmlns:p14="http://schemas.microsoft.com/office/powerpoint/2010/main" val="80192199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C70BCF9-2A66-4AF5-96A9-7C1A70672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7283"/>
            <a:ext cx="9144000" cy="92373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DAB1ED-38F6-4515-9031-3233AA8896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175657"/>
            <a:ext cx="9144000" cy="3004457"/>
          </a:xfrm>
        </p:spPr>
        <p:txBody>
          <a:bodyPr>
            <a:normAutofit fontScale="77500" lnSpcReduction="20000"/>
          </a:bodyPr>
          <a:lstStyle/>
          <a:p>
            <a:pPr marL="388620" indent="-571500" algn="l">
              <a:buFont typeface="Wingdings" panose="05000000000000000000" pitchFamily="2" charset="2"/>
              <a:buChar char="v"/>
            </a:pPr>
            <a:r>
              <a:rPr lang="en-US" sz="3600" dirty="0"/>
              <a:t> </a:t>
            </a:r>
            <a:r>
              <a:rPr lang="en-US" sz="3600" dirty="0">
                <a:latin typeface="Goudy Old Style" panose="02020502050305020303" pitchFamily="18" charset="0"/>
              </a:rPr>
              <a:t>Customize Options</a:t>
            </a:r>
          </a:p>
          <a:p>
            <a:pPr marL="571500" indent="-571500" algn="l">
              <a:buFont typeface="Wingdings" panose="05000000000000000000" pitchFamily="2" charset="2"/>
              <a:buChar char="v"/>
            </a:pPr>
            <a:endParaRPr lang="en-US" sz="3600" dirty="0">
              <a:latin typeface="Goudy Old Style" panose="02020502050305020303" pitchFamily="18" charset="0"/>
            </a:endParaRPr>
          </a:p>
          <a:p>
            <a:pPr marL="388620" indent="-571500" algn="l">
              <a:buFont typeface="Wingdings" panose="05000000000000000000" pitchFamily="2" charset="2"/>
              <a:buChar char="v"/>
            </a:pPr>
            <a:r>
              <a:rPr lang="en-US" sz="3600" dirty="0">
                <a:latin typeface="Goudy Old Style" panose="02020502050305020303" pitchFamily="18" charset="0"/>
              </a:rPr>
              <a:t> Program Editor</a:t>
            </a:r>
          </a:p>
          <a:p>
            <a:pPr marL="571500" indent="-571500" algn="l">
              <a:buFont typeface="Wingdings" panose="05000000000000000000" pitchFamily="2" charset="2"/>
              <a:buChar char="v"/>
            </a:pPr>
            <a:endParaRPr lang="en-US" sz="3600" dirty="0">
              <a:latin typeface="Goudy Old Style" panose="02020502050305020303" pitchFamily="18" charset="0"/>
            </a:endParaRPr>
          </a:p>
          <a:p>
            <a:pPr marL="388620" indent="-571500" algn="l">
              <a:buFont typeface="Wingdings" panose="05000000000000000000" pitchFamily="2" charset="2"/>
              <a:buChar char="v"/>
            </a:pPr>
            <a:r>
              <a:rPr lang="en-US" sz="3600" dirty="0">
                <a:latin typeface="Goudy Old Style" panose="02020502050305020303" pitchFamily="18" charset="0"/>
              </a:rPr>
              <a:t> Logs &amp; Status</a:t>
            </a:r>
          </a:p>
          <a:p>
            <a:pPr marL="571500" indent="-571500" algn="l">
              <a:buFont typeface="Wingdings" panose="05000000000000000000" pitchFamily="2" charset="2"/>
              <a:buChar char="v"/>
            </a:pPr>
            <a:endParaRPr lang="en-US" sz="3600" dirty="0">
              <a:latin typeface="Goudy Old Style" panose="02020502050305020303" pitchFamily="18" charset="0"/>
            </a:endParaRPr>
          </a:p>
          <a:p>
            <a:pPr marL="388620" indent="-571500" algn="l">
              <a:buFont typeface="Wingdings" panose="05000000000000000000" pitchFamily="2" charset="2"/>
              <a:buChar char="v"/>
            </a:pPr>
            <a:r>
              <a:rPr lang="en-US" sz="3600" dirty="0">
                <a:latin typeface="Goudy Old Style" panose="02020502050305020303" pitchFamily="18" charset="0"/>
              </a:rPr>
              <a:t> Tasks &amp; Queries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54910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8711E-6E95-44C5-8A41-F0014A1A6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Options!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5D5496-47BB-49B6-8C55-66E561ACE6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12236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Pin Recent Items &amp; Locations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92F7D9-F390-4841-AAEC-23C702DBA5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nLocation">
            <a:hlinkClick r:id="" action="ppaction://media"/>
            <a:extLst>
              <a:ext uri="{FF2B5EF4-FFF2-40B4-BE49-F238E27FC236}">
                <a16:creationId xmlns:a16="http://schemas.microsoft.com/office/drawing/2014/main" id="{8F086FA5-6586-4371-B7C1-407301E99B8C}"/>
              </a:ext>
            </a:extLst>
          </p:cNvPr>
          <p:cNvPicPr>
            <a:picLocks noGrp="1" noChangeAspect="1"/>
          </p:cNvPicPr>
          <p:nvPr>
            <p:ph sz="quarter"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5046" y="1016000"/>
            <a:ext cx="6113907" cy="3643313"/>
          </a:xfrm>
        </p:spPr>
      </p:pic>
    </p:spTree>
    <p:extLst>
      <p:ext uri="{BB962C8B-B14F-4D97-AF65-F5344CB8AC3E}">
        <p14:creationId xmlns:p14="http://schemas.microsoft.com/office/powerpoint/2010/main" val="162189136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“Autoexec” Process Flow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321A40-5411-40CB-BE51-389BB7D703B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RecordingVideo_2">
            <a:hlinkClick r:id="" action="ppaction://media"/>
            <a:extLst>
              <a:ext uri="{FF2B5EF4-FFF2-40B4-BE49-F238E27FC236}">
                <a16:creationId xmlns:a16="http://schemas.microsoft.com/office/drawing/2014/main" id="{5FC4EF18-4F9E-48AF-A961-AD5648191611}"/>
              </a:ext>
            </a:extLst>
          </p:cNvPr>
          <p:cNvPicPr>
            <a:picLocks noGrp="1" noChangeAspect="1"/>
          </p:cNvPicPr>
          <p:nvPr>
            <p:ph sz="quarter"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58950" y="1016000"/>
            <a:ext cx="5626100" cy="3643313"/>
          </a:xfrm>
          <a:prstGeom prst="rect">
            <a:avLst/>
          </a:prstGeom>
          <a:ln w="63500" cap="sq">
            <a:solidFill>
              <a:srgbClr val="FFFFFF"/>
            </a:solidFill>
            <a:prstDash val="solid"/>
            <a:miter lim="800000"/>
          </a:ln>
          <a:effectLst/>
          <a:scene3d>
            <a:camera prst="orthographicFront"/>
            <a:lightRig rig="soft" dir="t"/>
          </a:scene3d>
          <a:sp3d contourW="6350">
            <a:contourClr>
              <a:srgbClr val="000000"/>
            </a:contourClr>
          </a:sp3d>
        </p:spPr>
      </p:pic>
    </p:spTree>
    <p:extLst>
      <p:ext uri="{BB962C8B-B14F-4D97-AF65-F5344CB8AC3E}">
        <p14:creationId xmlns:p14="http://schemas.microsoft.com/office/powerpoint/2010/main" val="74574721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04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Split View into Multiple Windows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63BF54-4862-40E1-81FA-CA18DB3132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RecordingVideo_3">
            <a:hlinkClick r:id="" action="ppaction://media"/>
            <a:extLst>
              <a:ext uri="{FF2B5EF4-FFF2-40B4-BE49-F238E27FC236}">
                <a16:creationId xmlns:a16="http://schemas.microsoft.com/office/drawing/2014/main" id="{14864C01-0776-4ABE-AFFF-8A36CCF64099}"/>
              </a:ext>
            </a:extLst>
          </p:cNvPr>
          <p:cNvPicPr>
            <a:picLocks noGrp="1" noChangeAspect="1"/>
          </p:cNvPicPr>
          <p:nvPr>
            <p:ph sz="quarter"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58950" y="1016000"/>
            <a:ext cx="5626100" cy="3643313"/>
          </a:xfrm>
          <a:prstGeom prst="rect">
            <a:avLst/>
          </a:prstGeom>
          <a:ln w="63500" cap="sq">
            <a:solidFill>
              <a:srgbClr val="FFFFFF"/>
            </a:solidFill>
            <a:prstDash val="solid"/>
            <a:miter lim="800000"/>
          </a:ln>
          <a:effectLst/>
          <a:scene3d>
            <a:camera prst="orthographicFront"/>
            <a:lightRig rig="soft" dir="t"/>
          </a:scene3d>
          <a:sp3d contourW="6350">
            <a:contourClr>
              <a:srgbClr val="000000"/>
            </a:contourClr>
          </a:sp3d>
        </p:spPr>
      </p:pic>
    </p:spTree>
    <p:extLst>
      <p:ext uri="{BB962C8B-B14F-4D97-AF65-F5344CB8AC3E}">
        <p14:creationId xmlns:p14="http://schemas.microsoft.com/office/powerpoint/2010/main" val="84726378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3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Reset Default Layout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3700D4-8393-4C1B-9983-6496A748CA9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RecordingVideo_4">
            <a:hlinkClick r:id="" action="ppaction://media"/>
            <a:extLst>
              <a:ext uri="{FF2B5EF4-FFF2-40B4-BE49-F238E27FC236}">
                <a16:creationId xmlns:a16="http://schemas.microsoft.com/office/drawing/2014/main" id="{D97E5016-BB28-4706-9ACB-1BDD6523FFC9}"/>
              </a:ext>
            </a:extLst>
          </p:cNvPr>
          <p:cNvPicPr>
            <a:picLocks noGrp="1" noChangeAspect="1"/>
          </p:cNvPicPr>
          <p:nvPr>
            <p:ph sz="quarter"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58950" y="1016000"/>
            <a:ext cx="5626100" cy="3643313"/>
          </a:xfrm>
          <a:prstGeom prst="rect">
            <a:avLst/>
          </a:prstGeom>
          <a:ln w="63500" cap="sq">
            <a:solidFill>
              <a:srgbClr val="FFFFFF"/>
            </a:solidFill>
            <a:prstDash val="solid"/>
            <a:miter lim="800000"/>
          </a:ln>
          <a:effectLst/>
          <a:scene3d>
            <a:camera prst="orthographicFront"/>
            <a:lightRig rig="soft" dir="t"/>
          </a:scene3d>
          <a:sp3d contourW="6350">
            <a:contourClr>
              <a:srgbClr val="000000"/>
            </a:contourClr>
          </a:sp3d>
        </p:spPr>
      </p:pic>
    </p:spTree>
    <p:extLst>
      <p:ext uri="{BB962C8B-B14F-4D97-AF65-F5344CB8AC3E}">
        <p14:creationId xmlns:p14="http://schemas.microsoft.com/office/powerpoint/2010/main" val="364586358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8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Slide 1&quot;/&gt;&lt;property id=&quot;20303&quot; value=&quot;-1&quot;/&gt;&lt;property id=&quot;20307&quot; value=&quot;261&quot;/&gt;&lt;/object&gt;&lt;object type=&quot;3&quot; unique_id=&quot;10004&quot;&gt;&lt;property id=&quot;20148&quot; value=&quot;5&quot;/&gt;&lt;property id=&quot;20300&quot; value=&quot;Slide 3 - &amp;quot;Kelly Gray&amp;quot;&quot;/&gt;&lt;property id=&quot;20303&quot; value=&quot;-1&quot;/&gt;&lt;property id=&quot;20307&quot; value=&quot;257&quot;/&gt;&lt;/object&gt;&lt;object type=&quot;3&quot; unique_id=&quot;10005&quot;&gt;&lt;property id=&quot;20148&quot; value=&quot;5&quot;/&gt;&lt;property id=&quot;20300&quot; value=&quot;Slide 2 - &amp;quot;20 in 20: Quick Tips for SAS Enterprise Guide Users&amp;quot;&quot;/&gt;&lt;property id=&quot;20303&quot; value=&quot;-1&quot;/&gt;&lt;property id=&quot;20307&quot; value=&quot;268&quot;/&gt;&lt;/object&gt;&lt;object type=&quot;3&quot; unique_id=&quot;10006&quot;&gt;&lt;property id=&quot;20148&quot; value=&quot;5&quot;/&gt;&lt;property id=&quot;20300&quot; value=&quot;Slide 5 - &amp;quot;1. Turn Off Welcome Window&amp;quot;&quot;/&gt;&lt;property id=&quot;20303&quot; value=&quot;-1&quot;/&gt;&lt;property id=&quot;20307&quot; value=&quot;265&quot;/&gt;&lt;/object&gt;&lt;object type=&quot;3&quot; unique_id=&quot;10007&quot;&gt;&lt;property id=&quot;20148&quot; value=&quot;5&quot;/&gt;&lt;property id=&quot;20300&quot; value=&quot;Slide 30 - &amp;quot;Thank you!&amp;quot;&quot;/&gt;&lt;property id=&quot;20303&quot; value=&quot;-1&quot;/&gt;&lt;property id=&quot;20307&quot; value=&quot;267&quot;/&gt;&lt;/object&gt;&lt;object type=&quot;3&quot; unique_id=&quot;10008&quot;&gt;&lt;property id=&quot;20148&quot; value=&quot;5&quot;/&gt;&lt;property id=&quot;20300&quot; value=&quot;Slide 31&quot;/&gt;&lt;property id=&quot;20303&quot; value=&quot;-1&quot;/&gt;&lt;property id=&quot;20307&quot; value=&quot;266&quot;/&gt;&lt;/object&gt;&lt;object type=&quot;3&quot; unique_id=&quot;10217&quot;&gt;&lt;property id=&quot;20148&quot; value=&quot;5&quot;/&gt;&lt;property id=&quot;20300&quot; value=&quot;Slide 4 - &amp;quot;Customize Options! &amp;quot;&quot;/&gt;&lt;property id=&quot;20303&quot; value=&quot;-1&quot;/&gt;&lt;property id=&quot;20307&quot; value=&quot;269&quot;/&gt;&lt;/object&gt;&lt;object type=&quot;3&quot; unique_id=&quot;10218&quot;&gt;&lt;property id=&quot;20148&quot; value=&quot;5&quot;/&gt;&lt;property id=&quot;20300&quot; value=&quot;Slide 6 - &amp;quot;2. “Autoexec” Process Flow&amp;quot;&quot;/&gt;&lt;property id=&quot;20303&quot; value=&quot;-1&quot;/&gt;&lt;property id=&quot;20307&quot; value=&quot;270&quot;/&gt;&lt;/object&gt;&lt;object type=&quot;3&quot; unique_id=&quot;10219&quot;&gt;&lt;property id=&quot;20148&quot; value=&quot;5&quot;/&gt;&lt;property id=&quot;20300&quot; value=&quot;Slide 8 - &amp;quot;4. Reset Default Layout&amp;quot;&quot;/&gt;&lt;property id=&quot;20303&quot; value=&quot;-1&quot;/&gt;&lt;property id=&quot;20307&quot; value=&quot;271&quot;/&gt;&lt;/object&gt;&lt;object type=&quot;3&quot; unique_id=&quot;10220&quot;&gt;&lt;property id=&quot;20148&quot; value=&quot;5&quot;/&gt;&lt;property id=&quot;20300&quot; value=&quot;Slide 9 - &amp;quot;5. Automatically Replace Task Results&amp;quot;&quot;/&gt;&lt;property id=&quot;20303&quot; value=&quot;-1&quot;/&gt;&lt;property id=&quot;20307&quot; value=&quot;272&quot;/&gt;&lt;/object&gt;&lt;object type=&quot;3&quot; unique_id=&quot;10221&quot;&gt;&lt;property id=&quot;20148&quot; value=&quot;5&quot;/&gt;&lt;property id=&quot;20300&quot; value=&quot;Slide 10 - &amp;quot;6. Automatically Submit Custom SAS Code&amp;quot;&quot;/&gt;&lt;property id=&quot;20303&quot; value=&quot;-1&quot;/&gt;&lt;property id=&quot;20307&quot; value=&quot;273&quot;/&gt;&lt;/object&gt;&lt;object type=&quot;3&quot; unique_id=&quot;10222&quot;&gt;&lt;property id=&quot;20148&quot; value=&quot;5&quot;/&gt;&lt;property id=&quot;20300&quot; value=&quot;Slide 11 - &amp;quot;Program Editor! &amp;quot;&quot;/&gt;&lt;property id=&quot;20303&quot; value=&quot;-1&quot;/&gt;&lt;property id=&quot;20307&quot; value=&quot;275&quot;/&gt;&lt;/object&gt;&lt;object type=&quot;3&quot; unique_id=&quot;10223&quot;&gt;&lt;property id=&quot;20148&quot; value=&quot;5&quot;/&gt;&lt;property id=&quot;20300&quot; value=&quot;Slide 12 - &amp;quot;7. Turn on Line Numbers&amp;quot;&quot;/&gt;&lt;property id=&quot;20303&quot; value=&quot;-1&quot;/&gt;&lt;property id=&quot;20307&quot; value=&quot;274&quot;/&gt;&lt;/object&gt;&lt;object type=&quot;3&quot; unique_id=&quot;10224&quot;&gt;&lt;property id=&quot;20148&quot; value=&quot;5&quot;/&gt;&lt;property id=&quot;20300&quot; value=&quot;Slide 13 - &amp;quot;8. Automatically Format Code&amp;quot;&quot;/&gt;&lt;property id=&quot;20303&quot; value=&quot;-1&quot;/&gt;&lt;property id=&quot;20307&quot; value=&quot;276&quot;/&gt;&lt;/object&gt;&lt;object type=&quot;3&quot; unique_id=&quot;10225&quot;&gt;&lt;property id=&quot;20148&quot; value=&quot;5&quot;/&gt;&lt;property id=&quot;20300&quot; value=&quot;Slide 14 - &amp;quot;9. Copy a Column&amp;quot;&quot;/&gt;&lt;property id=&quot;20303&quot; value=&quot;-1&quot;/&gt;&lt;property id=&quot;20307&quot; value=&quot;277&quot;/&gt;&lt;/object&gt;&lt;object type=&quot;3&quot; unique_id=&quot;10226&quot;&gt;&lt;property id=&quot;20148&quot; value=&quot;5&quot;/&gt;&lt;property id=&quot;20300&quot; value=&quot;Slide 17 - &amp;quot;12. Data Step Debugger&amp;quot;&quot;/&gt;&lt;property id=&quot;20303&quot; value=&quot;-1&quot;/&gt;&lt;property id=&quot;20307&quot; value=&quot;278&quot;/&gt;&lt;/object&gt;&lt;object type=&quot;3&quot; unique_id=&quot;10227&quot;&gt;&lt;property id=&quot;20148&quot; value=&quot;5&quot;/&gt;&lt;property id=&quot;20300&quot; value=&quot;Slide 18 - &amp;quot;13. Syntax Help Window&amp;quot;&quot;/&gt;&lt;property id=&quot;20303&quot; value=&quot;-1&quot;/&gt;&lt;property id=&quot;20307&quot; value=&quot;279&quot;/&gt;&lt;/object&gt;&lt;object type=&quot;3&quot; unique_id=&quot;10228&quot;&gt;&lt;property id=&quot;20148&quot; value=&quot;5&quot;/&gt;&lt;property id=&quot;20300&quot; value=&quot;Slide 7 - &amp;quot;3. Split View into Multiple Windows&amp;quot;&quot;/&gt;&lt;property id=&quot;20303&quot; value=&quot;-1&quot;/&gt;&lt;property id=&quot;20307&quot; value=&quot;281&quot;/&gt;&lt;/object&gt;&lt;object type=&quot;3&quot; unique_id=&quot;10229&quot;&gt;&lt;property id=&quot;20148&quot; value=&quot;5&quot;/&gt;&lt;property id=&quot;20300&quot; value=&quot;Slide 19 - &amp;quot;Logs! &amp;quot;&quot;/&gt;&lt;property id=&quot;20303&quot; value=&quot;-1&quot;/&gt;&lt;property id=&quot;20307&quot; value=&quot;280&quot;/&gt;&lt;/object&gt;&lt;object type=&quot;3&quot; unique_id=&quot;10231&quot;&gt;&lt;property id=&quot;20148&quot; value=&quot;5&quot;/&gt;&lt;property id=&quot;20300&quot; value=&quot;Slide 20 - &amp;quot;14. Enable Project Logging and Find Errors&amp;quot;&quot;/&gt;&lt;property id=&quot;20303&quot; value=&quot;-1&quot;/&gt;&lt;property id=&quot;20307&quot; value=&quot;283&quot;/&gt;&lt;/object&gt;&lt;object type=&quot;3&quot; unique_id=&quot;10232&quot;&gt;&lt;property id=&quot;20148&quot; value=&quot;5&quot;/&gt;&lt;property id=&quot;20300&quot; value=&quot;Slide 21 - &amp;quot;15. Declutter Log&amp;quot;&quot;/&gt;&lt;property id=&quot;20303&quot; value=&quot;-1&quot;/&gt;&lt;property id=&quot;20307&quot; value=&quot;284&quot;/&gt;&lt;/object&gt;&lt;object type=&quot;3&quot; unique_id=&quot;10233&quot;&gt;&lt;property id=&quot;20148&quot; value=&quot;5&quot;/&gt;&lt;property id=&quot;20300&quot; value=&quot;Slide 22 - &amp;quot;Tasks and Queries! &amp;quot;&quot;/&gt;&lt;property id=&quot;20303&quot; value=&quot;-1&quot;/&gt;&lt;property id=&quot;20307&quot; value=&quot;285&quot;/&gt;&lt;/object&gt;&lt;object type=&quot;3&quot; unique_id=&quot;10234&quot;&gt;&lt;property id=&quot;20148&quot; value=&quot;5&quot;/&gt;&lt;property id=&quot;20300&quot; value=&quot;Slide 23 - &amp;quot;16. Find the Right Task&amp;quot;&quot;/&gt;&lt;property id=&quot;20303&quot; value=&quot;-1&quot;/&gt;&lt;property id=&quot;20307&quot; value=&quot;286&quot;/&gt;&lt;/object&gt;&lt;object type=&quot;3&quot; unique_id=&quot;10235&quot;&gt;&lt;property id=&quot;20148&quot; value=&quot;5&quot;/&gt;&lt;property id=&quot;20300&quot; value=&quot;Slide 24 - &amp;quot;17. Filter and Sort&amp;quot;&quot;/&gt;&lt;property id=&quot;20303&quot; value=&quot;-1&quot;/&gt;&lt;property id=&quot;20307&quot; value=&quot;287&quot;/&gt;&lt;/object&gt;&lt;object type=&quot;3&quot; unique_id=&quot;10236&quot;&gt;&lt;property id=&quot;20148&quot; value=&quot;5&quot;/&gt;&lt;property id=&quot;20300&quot; value=&quot;Slide 25 - &amp;quot;18. Create Dynamic Queries&amp;quot;&quot;/&gt;&lt;property id=&quot;20303&quot; value=&quot;-1&quot;/&gt;&lt;property id=&quot;20307&quot; value=&quot;288&quot;/&gt;&lt;/object&gt;&lt;object type=&quot;3&quot; unique_id=&quot;10237&quot;&gt;&lt;property id=&quot;20148&quot; value=&quot;5&quot;/&gt;&lt;property id=&quot;20300&quot; value=&quot;Slide 26 - &amp;quot;19. Create Task Templates and Subqueries&amp;quot;&quot;/&gt;&lt;property id=&quot;20303&quot; value=&quot;-1&quot;/&gt;&lt;property id=&quot;20307&quot; value=&quot;289&quot;/&gt;&lt;/object&gt;&lt;object type=&quot;3&quot; unique_id=&quot;10238&quot;&gt;&lt;property id=&quot;20148&quot; value=&quot;5&quot;/&gt;&lt;property id=&quot;20300&quot; value=&quot;Slide 27 - &amp;quot;20. Create Stored Process &amp;quot;&quot;/&gt;&lt;property id=&quot;20303&quot; value=&quot;-1&quot;/&gt;&lt;property id=&quot;20307&quot; value=&quot;290&quot;/&gt;&lt;/object&gt;&lt;object type=&quot;3&quot; unique_id=&quot;10239&quot;&gt;&lt;property id=&quot;20148&quot; value=&quot;5&quot;/&gt;&lt;property id=&quot;20300&quot; value=&quot;Slide 29 - &amp;quot;Bonus Tip: Search Project&amp;quot;&quot;/&gt;&lt;property id=&quot;20303&quot; value=&quot;-1&quot;/&gt;&lt;property id=&quot;20307&quot; value=&quot;291&quot;/&gt;&lt;/object&gt;&lt;object type=&quot;3&quot; unique_id=&quot;10582&quot;&gt;&lt;property id=&quot;20148&quot; value=&quot;5&quot;/&gt;&lt;property id=&quot;20300&quot; value=&quot;Slide 28 - &amp;quot;We made it!&amp;quot;&quot;/&gt;&lt;property id=&quot;20303&quot; value=&quot;-1&quot;/&gt;&lt;property id=&quot;20307&quot; value=&quot;292&quot;/&gt;&lt;/object&gt;&lt;object type=&quot;3&quot; unique_id=&quot;10647&quot;&gt;&lt;property id=&quot;20148&quot; value=&quot;5&quot;/&gt;&lt;property id=&quot;20300&quot; value=&quot;Slide 15 - &amp;quot;10. Autocomplete&amp;quot;&quot;/&gt;&lt;property id=&quot;20303&quot; value=&quot;-1&quot;/&gt;&lt;property id=&quot;20307&quot; value=&quot;293&quot;/&gt;&lt;/object&gt;&lt;object type=&quot;3&quot; unique_id=&quot;10879&quot;&gt;&lt;property id=&quot;20148&quot; value=&quot;5&quot;/&gt;&lt;property id=&quot;20300&quot; value=&quot;Slide 16 - &amp;quot;11: Abbreviation Macros&amp;quot;&quot;/&gt;&lt;property id=&quot;20303&quot; value=&quot;-1&quot;/&gt;&lt;property id=&quot;20307&quot; value=&quot;294&quot;/&gt;&lt;/object&gt;&lt;/object&gt;&lt;object type=&quot;8&quot; unique_id=&quot;10016&quot;&gt;&lt;/object&gt;&lt;object type=&quot;4&quot; unique_id=&quot;11776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SAS Global Forum">
  <a:themeElements>
    <a:clrScheme name="Custom 4">
      <a:dk1>
        <a:srgbClr val="000000"/>
      </a:dk1>
      <a:lt1>
        <a:srgbClr val="FFFFFF"/>
      </a:lt1>
      <a:dk2>
        <a:srgbClr val="04304B"/>
      </a:dk2>
      <a:lt2>
        <a:srgbClr val="C0E3F6"/>
      </a:lt2>
      <a:accent1>
        <a:srgbClr val="0074BE"/>
      </a:accent1>
      <a:accent2>
        <a:srgbClr val="61BAE9"/>
      </a:accent2>
      <a:accent3>
        <a:srgbClr val="04304B"/>
      </a:accent3>
      <a:accent4>
        <a:srgbClr val="00B08D"/>
      </a:accent4>
      <a:accent5>
        <a:srgbClr val="90B328"/>
      </a:accent5>
      <a:accent6>
        <a:srgbClr val="F58220"/>
      </a:accent6>
      <a:hlink>
        <a:srgbClr val="0074BE"/>
      </a:hlink>
      <a:folHlink>
        <a:srgbClr val="8E2F8A"/>
      </a:folHlink>
    </a:clrScheme>
    <a:fontScheme name="SAS-Fonts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>
            <a:solidFill>
              <a:schemeClr val="accent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SASGF2019_Presenter PPT_UsersProgram.pptx" id="{3509AD4D-E150-40D9-97C8-5C174B7B5BA2}" vid="{DF60AF12-F3DF-4B43-B996-5B399371737D}"/>
    </a:ext>
  </a:extLst>
</a:theme>
</file>

<file path=ppt/theme/theme2.xml><?xml version="1.0" encoding="utf-8"?>
<a:theme xmlns:a="http://schemas.openxmlformats.org/drawingml/2006/main" name="1_SAS Global Forum">
  <a:themeElements>
    <a:clrScheme name="Custom 4">
      <a:dk1>
        <a:srgbClr val="000000"/>
      </a:dk1>
      <a:lt1>
        <a:srgbClr val="FFFFFF"/>
      </a:lt1>
      <a:dk2>
        <a:srgbClr val="04304B"/>
      </a:dk2>
      <a:lt2>
        <a:srgbClr val="C0E3F6"/>
      </a:lt2>
      <a:accent1>
        <a:srgbClr val="0074BE"/>
      </a:accent1>
      <a:accent2>
        <a:srgbClr val="61BAE9"/>
      </a:accent2>
      <a:accent3>
        <a:srgbClr val="04304B"/>
      </a:accent3>
      <a:accent4>
        <a:srgbClr val="00B08D"/>
      </a:accent4>
      <a:accent5>
        <a:srgbClr val="90B328"/>
      </a:accent5>
      <a:accent6>
        <a:srgbClr val="F58220"/>
      </a:accent6>
      <a:hlink>
        <a:srgbClr val="0074BE"/>
      </a:hlink>
      <a:folHlink>
        <a:srgbClr val="8E2F8A"/>
      </a:folHlink>
    </a:clrScheme>
    <a:fontScheme name="SAS-Fonts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>
            <a:solidFill>
              <a:schemeClr val="accent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SAS-External-16x9" id="{C1EFCE6E-4A51-8F45-86D3-D8C239ACF85F}" vid="{C711A0A3-BFA7-1C4B-88B4-5E2549CF554C}"/>
    </a:ext>
  </a:extLst>
</a:theme>
</file>

<file path=ppt/theme/theme3.xml><?xml version="1.0" encoding="utf-8"?>
<a:theme xmlns:a="http://schemas.openxmlformats.org/drawingml/2006/main" name="Office Theme">
  <a:themeElements>
    <a:clrScheme name="SAS-Palette">
      <a:dk1>
        <a:srgbClr val="000000"/>
      </a:dk1>
      <a:lt1>
        <a:srgbClr val="FFFFFF"/>
      </a:lt1>
      <a:dk2>
        <a:srgbClr val="04304B"/>
      </a:dk2>
      <a:lt2>
        <a:srgbClr val="C0E3F6"/>
      </a:lt2>
      <a:accent1>
        <a:srgbClr val="0074BE"/>
      </a:accent1>
      <a:accent2>
        <a:srgbClr val="61BAE9"/>
      </a:accent2>
      <a:accent3>
        <a:srgbClr val="04304B"/>
      </a:accent3>
      <a:accent4>
        <a:srgbClr val="00B08D"/>
      </a:accent4>
      <a:accent5>
        <a:srgbClr val="90B328"/>
      </a:accent5>
      <a:accent6>
        <a:srgbClr val="F58220"/>
      </a:accent6>
      <a:hlink>
        <a:srgbClr val="0074BE"/>
      </a:hlink>
      <a:folHlink>
        <a:srgbClr val="8E2F8A"/>
      </a:folHlink>
    </a:clrScheme>
    <a:fontScheme name="SAS-Presentation-Fonts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SAS-Palette">
      <a:dk1>
        <a:srgbClr val="000000"/>
      </a:dk1>
      <a:lt1>
        <a:srgbClr val="FFFFFF"/>
      </a:lt1>
      <a:dk2>
        <a:srgbClr val="04304B"/>
      </a:dk2>
      <a:lt2>
        <a:srgbClr val="C0E3F6"/>
      </a:lt2>
      <a:accent1>
        <a:srgbClr val="0074BE"/>
      </a:accent1>
      <a:accent2>
        <a:srgbClr val="61BAE9"/>
      </a:accent2>
      <a:accent3>
        <a:srgbClr val="04304B"/>
      </a:accent3>
      <a:accent4>
        <a:srgbClr val="00B08D"/>
      </a:accent4>
      <a:accent5>
        <a:srgbClr val="90B328"/>
      </a:accent5>
      <a:accent6>
        <a:srgbClr val="F58220"/>
      </a:accent6>
      <a:hlink>
        <a:srgbClr val="0074BE"/>
      </a:hlink>
      <a:folHlink>
        <a:srgbClr val="8E2F8A"/>
      </a:folHlink>
    </a:clrScheme>
    <a:fontScheme name="SAS-Presentation-Fonts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04DC75CAFF414A8C4A1B3CC4775344" ma:contentTypeVersion="4" ma:contentTypeDescription="Create a new document." ma:contentTypeScope="" ma:versionID="b8bc17ba2cf5a500b78d2654ce142c88">
  <xsd:schema xmlns:xsd="http://www.w3.org/2001/XMLSchema" xmlns:xs="http://www.w3.org/2001/XMLSchema" xmlns:p="http://schemas.microsoft.com/office/2006/metadata/properties" xmlns:ns2="7293601a-3189-41db-ac3d-c7840569b632" targetNamespace="http://schemas.microsoft.com/office/2006/metadata/properties" ma:root="true" ma:fieldsID="515323e4f9a5db802580bf14195e70ee" ns2:_="">
    <xsd:import namespace="7293601a-3189-41db-ac3d-c7840569b632"/>
    <xsd:element name="properties">
      <xsd:complexType>
        <xsd:sequence>
          <xsd:element name="documentManagement">
            <xsd:complexType>
              <xsd:all>
                <xsd:element ref="ns2:Topic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293601a-3189-41db-ac3d-c7840569b632" elementFormDefault="qualified">
    <xsd:import namespace="http://schemas.microsoft.com/office/2006/documentManagement/types"/>
    <xsd:import namespace="http://schemas.microsoft.com/office/infopath/2007/PartnerControls"/>
    <xsd:element name="Topic" ma:index="8" nillable="true" ma:displayName="Topic" ma:format="Dropdown" ma:internalName="Topic">
      <xsd:simpleType>
        <xsd:restriction base="dms:Choice">
          <xsd:enumeration value="Agenda"/>
          <xsd:enumeration value="Budget"/>
          <xsd:enumeration value="CADs"/>
          <xsd:enumeration value="Communications: External"/>
          <xsd:enumeration value="Communications: Internal"/>
          <xsd:enumeration value="Conference Committee Meetings"/>
          <xsd:enumeration value="Content: Call for Papers"/>
          <xsd:enumeration value="Content: Editorial Review Board"/>
          <xsd:enumeration value="Content: Executive Program"/>
          <xsd:enumeration value="Content: Paper Management"/>
          <xsd:enumeration value="Content: Schedule"/>
          <xsd:enumeration value="Content: Speaker Agreements"/>
          <xsd:enumeration value="Contracts"/>
          <xsd:enumeration value="FAQ - SAS GF"/>
          <xsd:enumeration value="IT"/>
          <xsd:enumeration value="Logistics: Catering"/>
          <xsd:enumeration value="Logistics: General"/>
          <xsd:enumeration value="Logistics: Space Planning"/>
          <xsd:enumeration value="Marketing"/>
          <xsd:enumeration value="Phone Numbers"/>
          <xsd:enumeration value="Photos"/>
          <xsd:enumeration value="Presentations"/>
          <xsd:enumeration value="Project Management"/>
          <xsd:enumeration value="Registration"/>
          <xsd:enumeration value="Shipping"/>
          <xsd:enumeration value="Signage"/>
          <xsd:enumeration value="Social Media"/>
          <xsd:enumeration value="Sponsorships"/>
          <xsd:enumeration value="Staffing"/>
          <xsd:enumeration value="Student/Faculty Programs"/>
          <xsd:enumeration value="Survey"/>
          <xsd:enumeration value="Team Meetings"/>
          <xsd:enumeration value="The Quad - General"/>
          <xsd:enumeration value="The Quad - Paperwork"/>
          <xsd:enumeration value="The Quad - Presentations"/>
          <xsd:enumeration value="The Quad - R&amp;D Pods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opic xmlns="7293601a-3189-41db-ac3d-c7840569b632">Content: Paper Management</Topic>
  </documentManagement>
</p:properties>
</file>

<file path=customXml/itemProps1.xml><?xml version="1.0" encoding="utf-8"?>
<ds:datastoreItem xmlns:ds="http://schemas.openxmlformats.org/officeDocument/2006/customXml" ds:itemID="{EB9C88CB-C2EC-4C20-AB76-084EFC5912D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D3A8B6D-877F-4DB2-9CB7-1FEC3FCCEB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293601a-3189-41db-ac3d-c7840569b63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654BA59-11B7-4EA2-9028-4799AC791E57}">
  <ds:schemaRefs>
    <ds:schemaRef ds:uri="http://purl.org/dc/terms/"/>
    <ds:schemaRef ds:uri="http://schemas.microsoft.com/office/2006/documentManagement/types"/>
    <ds:schemaRef ds:uri="7293601a-3189-41db-ac3d-c7840569b632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1243</Words>
  <Application>Microsoft Office PowerPoint</Application>
  <PresentationFormat>On-screen Show (16:9)</PresentationFormat>
  <Paragraphs>221</Paragraphs>
  <Slides>31</Slides>
  <Notes>31</Notes>
  <HiddenSlides>1</HiddenSlides>
  <MMClips>21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Calibri Light</vt:lpstr>
      <vt:lpstr>Goudy Old Style</vt:lpstr>
      <vt:lpstr>Wingdings</vt:lpstr>
      <vt:lpstr>SAS Global Forum</vt:lpstr>
      <vt:lpstr>1_SAS Global Forum</vt:lpstr>
      <vt:lpstr>PowerPoint Presentation</vt:lpstr>
      <vt:lpstr>20 in 20: Quick Tips for SAS Enterprise Guide Users</vt:lpstr>
      <vt:lpstr>Kelly Gray</vt:lpstr>
      <vt:lpstr>PowerPoint Presentation</vt:lpstr>
      <vt:lpstr>Customize Options! </vt:lpstr>
      <vt:lpstr>1. Pin Recent Items &amp; Locations</vt:lpstr>
      <vt:lpstr>2. “Autoexec” Process Flow</vt:lpstr>
      <vt:lpstr>3. Split View into Multiple Windows</vt:lpstr>
      <vt:lpstr>4. Reset Default Layout</vt:lpstr>
      <vt:lpstr>5. Automatically Replace Task Results</vt:lpstr>
      <vt:lpstr>6. Automatically Submit Custom SAS Code</vt:lpstr>
      <vt:lpstr>Program Editor! </vt:lpstr>
      <vt:lpstr>7. Turn on Line Numbers</vt:lpstr>
      <vt:lpstr>8. Automatically Format Code</vt:lpstr>
      <vt:lpstr>9. Copy a Column</vt:lpstr>
      <vt:lpstr>10: Drag &amp; Drop Data Set Names and Variables</vt:lpstr>
      <vt:lpstr>11. Select Server for Code Execution</vt:lpstr>
      <vt:lpstr>Logs and Status! </vt:lpstr>
      <vt:lpstr>12. Enable Project Logging and Find Errors</vt:lpstr>
      <vt:lpstr> 13. Status Updates for a Running Program </vt:lpstr>
      <vt:lpstr>14. Declutter Log</vt:lpstr>
      <vt:lpstr>Tasks and Queries! </vt:lpstr>
      <vt:lpstr>15. Find the Right Task</vt:lpstr>
      <vt:lpstr>16. Filter and Sort</vt:lpstr>
      <vt:lpstr>17. Create Dynamic Queries</vt:lpstr>
      <vt:lpstr>18. Resize Columns </vt:lpstr>
      <vt:lpstr>19. Extract Code From Tasks &amp; Queries</vt:lpstr>
      <vt:lpstr>20. Create Stored Process </vt:lpstr>
      <vt:lpstr>We made it!</vt:lpstr>
      <vt:lpstr>Bonus Tip: Search Project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3162 - 20 in 20: Quick tips for SAS Enterprise Guide Users</dc:title>
  <dc:creator/>
  <cp:keywords>Final Powerpoint Presentation</cp:keywords>
  <cp:lastModifiedBy/>
  <cp:revision>1</cp:revision>
  <dcterms:created xsi:type="dcterms:W3CDTF">2017-01-12T19:36:50Z</dcterms:created>
  <dcterms:modified xsi:type="dcterms:W3CDTF">2020-03-24T20:12:48Z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0x010100DE04DC75CAFF414A8C4A1B3CC4775344</vt:lpwstr>
  </property>
</Properties>
</file>

<file path=docProps/thumbnail.jpeg>
</file>